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300" r:id="rId2"/>
    <p:sldId id="257" r:id="rId3"/>
    <p:sldId id="308" r:id="rId4"/>
    <p:sldId id="311" r:id="rId5"/>
    <p:sldId id="327" r:id="rId6"/>
    <p:sldId id="259" r:id="rId7"/>
    <p:sldId id="377" r:id="rId8"/>
    <p:sldId id="409" r:id="rId9"/>
    <p:sldId id="387" r:id="rId10"/>
    <p:sldId id="374" r:id="rId11"/>
    <p:sldId id="375" r:id="rId12"/>
    <p:sldId id="408" r:id="rId13"/>
    <p:sldId id="376" r:id="rId14"/>
    <p:sldId id="361" r:id="rId15"/>
    <p:sldId id="260" r:id="rId16"/>
    <p:sldId id="313" r:id="rId17"/>
    <p:sldId id="341" r:id="rId18"/>
    <p:sldId id="299" r:id="rId19"/>
    <p:sldId id="301" r:id="rId20"/>
    <p:sldId id="269" r:id="rId21"/>
    <p:sldId id="364" r:id="rId22"/>
    <p:sldId id="389" r:id="rId23"/>
    <p:sldId id="397" r:id="rId24"/>
    <p:sldId id="396" r:id="rId25"/>
    <p:sldId id="395" r:id="rId26"/>
    <p:sldId id="393" r:id="rId27"/>
    <p:sldId id="331" r:id="rId28"/>
    <p:sldId id="402" r:id="rId29"/>
    <p:sldId id="403" r:id="rId30"/>
    <p:sldId id="390" r:id="rId31"/>
    <p:sldId id="404" r:id="rId32"/>
    <p:sldId id="392" r:id="rId33"/>
    <p:sldId id="391" r:id="rId34"/>
    <p:sldId id="399" r:id="rId35"/>
    <p:sldId id="289" r:id="rId36"/>
    <p:sldId id="342" r:id="rId37"/>
    <p:sldId id="405" r:id="rId38"/>
    <p:sldId id="406" r:id="rId39"/>
    <p:sldId id="302" r:id="rId40"/>
    <p:sldId id="362" r:id="rId41"/>
    <p:sldId id="363" r:id="rId42"/>
    <p:sldId id="365" r:id="rId43"/>
    <p:sldId id="366" r:id="rId44"/>
    <p:sldId id="367" r:id="rId45"/>
    <p:sldId id="368" r:id="rId46"/>
    <p:sldId id="369" r:id="rId47"/>
    <p:sldId id="372" r:id="rId48"/>
    <p:sldId id="373" r:id="rId49"/>
    <p:sldId id="370" r:id="rId5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537366E-280F-4F07-85F3-9AE23E3CFB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2A6236-7D6C-46B2-BCC5-8DD31ABE20E1}">
      <dgm:prSet/>
      <dgm:spPr/>
      <dgm:t>
        <a:bodyPr/>
        <a:lstStyle/>
        <a:p>
          <a:pPr>
            <a:lnSpc>
              <a:spcPct val="100000"/>
            </a:lnSpc>
          </a:pPr>
          <a:r>
            <a:rPr lang="en-US"/>
            <a:t>Cloud computing provides shared services as opposed to local servers or storage resources</a:t>
          </a:r>
        </a:p>
      </dgm:t>
    </dgm:pt>
    <dgm:pt modelId="{9B52BBEF-C48B-4D02-B5E0-44355E7BAB76}" type="parTrans" cxnId="{89FB2E6A-D950-4B9A-A356-C6F93A9EC0C3}">
      <dgm:prSet/>
      <dgm:spPr/>
      <dgm:t>
        <a:bodyPr/>
        <a:lstStyle/>
        <a:p>
          <a:endParaRPr lang="en-US"/>
        </a:p>
      </dgm:t>
    </dgm:pt>
    <dgm:pt modelId="{A9ADB288-A04A-4F82-907F-380987B88E9F}" type="sibTrans" cxnId="{89FB2E6A-D950-4B9A-A356-C6F93A9EC0C3}">
      <dgm:prSet/>
      <dgm:spPr/>
      <dgm:t>
        <a:bodyPr/>
        <a:lstStyle/>
        <a:p>
          <a:endParaRPr lang="en-US"/>
        </a:p>
      </dgm:t>
    </dgm:pt>
    <dgm:pt modelId="{49DA39CC-B045-41B9-84DD-D3BBE03E20B1}">
      <dgm:prSet/>
      <dgm:spPr/>
      <dgm:t>
        <a:bodyPr/>
        <a:lstStyle/>
        <a:p>
          <a:pPr>
            <a:lnSpc>
              <a:spcPct val="100000"/>
            </a:lnSpc>
          </a:pPr>
          <a:r>
            <a:rPr lang="en-US"/>
            <a:t>Enables access to information from most web-enabled hardware</a:t>
          </a:r>
        </a:p>
      </dgm:t>
    </dgm:pt>
    <dgm:pt modelId="{7F64D064-07DB-435D-AB0A-621AB0FB0A5B}" type="parTrans" cxnId="{DDD74131-F94F-415E-A3DB-2AFE853BD969}">
      <dgm:prSet/>
      <dgm:spPr/>
      <dgm:t>
        <a:bodyPr/>
        <a:lstStyle/>
        <a:p>
          <a:endParaRPr lang="en-US"/>
        </a:p>
      </dgm:t>
    </dgm:pt>
    <dgm:pt modelId="{43B1E113-E3EC-4BE0-8116-18A4EEF43530}" type="sibTrans" cxnId="{DDD74131-F94F-415E-A3DB-2AFE853BD969}">
      <dgm:prSet/>
      <dgm:spPr/>
      <dgm:t>
        <a:bodyPr/>
        <a:lstStyle/>
        <a:p>
          <a:endParaRPr lang="en-US"/>
        </a:p>
      </dgm:t>
    </dgm:pt>
    <dgm:pt modelId="{6BA51D3E-2EE8-48B3-9EF9-1843E1F4A9E1}">
      <dgm:prSet/>
      <dgm:spPr/>
      <dgm:t>
        <a:bodyPr/>
        <a:lstStyle/>
        <a:p>
          <a:pPr>
            <a:lnSpc>
              <a:spcPct val="100000"/>
            </a:lnSpc>
          </a:pPr>
          <a:r>
            <a:rPr lang="en-US"/>
            <a:t>Allows for cost savings – reduced facility, hardware/software investments, support</a:t>
          </a:r>
        </a:p>
      </dgm:t>
    </dgm:pt>
    <dgm:pt modelId="{E45FB38A-1660-4657-8EC9-EB837DB3DEAB}" type="parTrans" cxnId="{4CE28028-B125-4EB2-9695-7438BDEC9134}">
      <dgm:prSet/>
      <dgm:spPr/>
      <dgm:t>
        <a:bodyPr/>
        <a:lstStyle/>
        <a:p>
          <a:endParaRPr lang="en-US"/>
        </a:p>
      </dgm:t>
    </dgm:pt>
    <dgm:pt modelId="{108B9A71-C6C7-4093-8651-B09E7ECC6F48}" type="sibTrans" cxnId="{4CE28028-B125-4EB2-9695-7438BDEC9134}">
      <dgm:prSet/>
      <dgm:spPr/>
      <dgm:t>
        <a:bodyPr/>
        <a:lstStyle/>
        <a:p>
          <a:endParaRPr lang="en-US"/>
        </a:p>
      </dgm:t>
    </dgm:pt>
    <dgm:pt modelId="{516D8328-A646-48ED-8CB6-FA1AD483A3DE}" type="pres">
      <dgm:prSet presAssocID="{0537366E-280F-4F07-85F3-9AE23E3CFBD6}" presName="root" presStyleCnt="0">
        <dgm:presLayoutVars>
          <dgm:dir/>
          <dgm:resizeHandles val="exact"/>
        </dgm:presLayoutVars>
      </dgm:prSet>
      <dgm:spPr/>
    </dgm:pt>
    <dgm:pt modelId="{86188DC4-E630-470D-A6A3-563476B77CD0}" type="pres">
      <dgm:prSet presAssocID="{952A6236-7D6C-46B2-BCC5-8DD31ABE20E1}" presName="compNode" presStyleCnt="0"/>
      <dgm:spPr/>
    </dgm:pt>
    <dgm:pt modelId="{43916E4B-1295-4747-808E-174D8BDCA1A3}" type="pres">
      <dgm:prSet presAssocID="{952A6236-7D6C-46B2-BCC5-8DD31ABE20E1}" presName="bgRect" presStyleLbl="bgShp" presStyleIdx="0" presStyleCnt="3"/>
      <dgm:spPr/>
    </dgm:pt>
    <dgm:pt modelId="{66C88795-5748-4F53-AC11-3B925BFFBF60}" type="pres">
      <dgm:prSet presAssocID="{952A6236-7D6C-46B2-BCC5-8DD31ABE20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D8B4F98D-C8CB-405B-9AF1-5EFAD236D829}" type="pres">
      <dgm:prSet presAssocID="{952A6236-7D6C-46B2-BCC5-8DD31ABE20E1}" presName="spaceRect" presStyleCnt="0"/>
      <dgm:spPr/>
    </dgm:pt>
    <dgm:pt modelId="{469E49F0-58D0-4CF3-AFCE-CA99C82074A8}" type="pres">
      <dgm:prSet presAssocID="{952A6236-7D6C-46B2-BCC5-8DD31ABE20E1}" presName="parTx" presStyleLbl="revTx" presStyleIdx="0" presStyleCnt="3">
        <dgm:presLayoutVars>
          <dgm:chMax val="0"/>
          <dgm:chPref val="0"/>
        </dgm:presLayoutVars>
      </dgm:prSet>
      <dgm:spPr/>
    </dgm:pt>
    <dgm:pt modelId="{DDF0667B-8878-4806-BB5D-C3A96E136524}" type="pres">
      <dgm:prSet presAssocID="{A9ADB288-A04A-4F82-907F-380987B88E9F}" presName="sibTrans" presStyleCnt="0"/>
      <dgm:spPr/>
    </dgm:pt>
    <dgm:pt modelId="{91A74A12-C220-4FCF-B03E-43BF284DC551}" type="pres">
      <dgm:prSet presAssocID="{49DA39CC-B045-41B9-84DD-D3BBE03E20B1}" presName="compNode" presStyleCnt="0"/>
      <dgm:spPr/>
    </dgm:pt>
    <dgm:pt modelId="{7C02E243-5E8F-4118-85AC-DA8FB7D422F2}" type="pres">
      <dgm:prSet presAssocID="{49DA39CC-B045-41B9-84DD-D3BBE03E20B1}" presName="bgRect" presStyleLbl="bgShp" presStyleIdx="1" presStyleCnt="3"/>
      <dgm:spPr/>
    </dgm:pt>
    <dgm:pt modelId="{B554BAFA-2889-44D1-B26C-5053B7E68C83}" type="pres">
      <dgm:prSet presAssocID="{49DA39CC-B045-41B9-84DD-D3BBE03E20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456FC2D1-5336-4D76-99CB-4AEB18D80E8A}" type="pres">
      <dgm:prSet presAssocID="{49DA39CC-B045-41B9-84DD-D3BBE03E20B1}" presName="spaceRect" presStyleCnt="0"/>
      <dgm:spPr/>
    </dgm:pt>
    <dgm:pt modelId="{41D1A77A-13A9-445A-B028-F74D4F048E7E}" type="pres">
      <dgm:prSet presAssocID="{49DA39CC-B045-41B9-84DD-D3BBE03E20B1}" presName="parTx" presStyleLbl="revTx" presStyleIdx="1" presStyleCnt="3">
        <dgm:presLayoutVars>
          <dgm:chMax val="0"/>
          <dgm:chPref val="0"/>
        </dgm:presLayoutVars>
      </dgm:prSet>
      <dgm:spPr/>
    </dgm:pt>
    <dgm:pt modelId="{0010CA7F-FE8A-43AF-9050-244D785A7FC1}" type="pres">
      <dgm:prSet presAssocID="{43B1E113-E3EC-4BE0-8116-18A4EEF43530}" presName="sibTrans" presStyleCnt="0"/>
      <dgm:spPr/>
    </dgm:pt>
    <dgm:pt modelId="{D18D5374-3629-4683-A77B-4AC4A8F325CC}" type="pres">
      <dgm:prSet presAssocID="{6BA51D3E-2EE8-48B3-9EF9-1843E1F4A9E1}" presName="compNode" presStyleCnt="0"/>
      <dgm:spPr/>
    </dgm:pt>
    <dgm:pt modelId="{5FFE5DA4-2EA9-4204-A13B-0C13C3290C32}" type="pres">
      <dgm:prSet presAssocID="{6BA51D3E-2EE8-48B3-9EF9-1843E1F4A9E1}" presName="bgRect" presStyleLbl="bgShp" presStyleIdx="2" presStyleCnt="3"/>
      <dgm:spPr/>
    </dgm:pt>
    <dgm:pt modelId="{ED682F9F-B1CE-4155-A547-4C4F9CFF9F7C}" type="pres">
      <dgm:prSet presAssocID="{6BA51D3E-2EE8-48B3-9EF9-1843E1F4A9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3F48D81E-0DBB-4CA4-908F-ED01A31BC9AA}" type="pres">
      <dgm:prSet presAssocID="{6BA51D3E-2EE8-48B3-9EF9-1843E1F4A9E1}" presName="spaceRect" presStyleCnt="0"/>
      <dgm:spPr/>
    </dgm:pt>
    <dgm:pt modelId="{31ECC8D4-D442-454C-B2B5-CFEF8CC7CE80}" type="pres">
      <dgm:prSet presAssocID="{6BA51D3E-2EE8-48B3-9EF9-1843E1F4A9E1}" presName="parTx" presStyleLbl="revTx" presStyleIdx="2" presStyleCnt="3">
        <dgm:presLayoutVars>
          <dgm:chMax val="0"/>
          <dgm:chPref val="0"/>
        </dgm:presLayoutVars>
      </dgm:prSet>
      <dgm:spPr/>
    </dgm:pt>
  </dgm:ptLst>
  <dgm:cxnLst>
    <dgm:cxn modelId="{4CE28028-B125-4EB2-9695-7438BDEC9134}" srcId="{0537366E-280F-4F07-85F3-9AE23E3CFBD6}" destId="{6BA51D3E-2EE8-48B3-9EF9-1843E1F4A9E1}" srcOrd="2" destOrd="0" parTransId="{E45FB38A-1660-4657-8EC9-EB837DB3DEAB}" sibTransId="{108B9A71-C6C7-4093-8651-B09E7ECC6F48}"/>
    <dgm:cxn modelId="{DDD74131-F94F-415E-A3DB-2AFE853BD969}" srcId="{0537366E-280F-4F07-85F3-9AE23E3CFBD6}" destId="{49DA39CC-B045-41B9-84DD-D3BBE03E20B1}" srcOrd="1" destOrd="0" parTransId="{7F64D064-07DB-435D-AB0A-621AB0FB0A5B}" sibTransId="{43B1E113-E3EC-4BE0-8116-18A4EEF43530}"/>
    <dgm:cxn modelId="{89FB2E6A-D950-4B9A-A356-C6F93A9EC0C3}" srcId="{0537366E-280F-4F07-85F3-9AE23E3CFBD6}" destId="{952A6236-7D6C-46B2-BCC5-8DD31ABE20E1}" srcOrd="0" destOrd="0" parTransId="{9B52BBEF-C48B-4D02-B5E0-44355E7BAB76}" sibTransId="{A9ADB288-A04A-4F82-907F-380987B88E9F}"/>
    <dgm:cxn modelId="{9BFABF99-7CF5-4EC3-99CB-ED5DCAC6B4CF}" type="presOf" srcId="{0537366E-280F-4F07-85F3-9AE23E3CFBD6}" destId="{516D8328-A646-48ED-8CB6-FA1AD483A3DE}" srcOrd="0" destOrd="0" presId="urn:microsoft.com/office/officeart/2018/2/layout/IconVerticalSolidList"/>
    <dgm:cxn modelId="{A54D79AB-1022-4F27-B218-CF654DD8A43A}" type="presOf" srcId="{49DA39CC-B045-41B9-84DD-D3BBE03E20B1}" destId="{41D1A77A-13A9-445A-B028-F74D4F048E7E}" srcOrd="0" destOrd="0" presId="urn:microsoft.com/office/officeart/2018/2/layout/IconVerticalSolidList"/>
    <dgm:cxn modelId="{34489EF5-5AE5-42B7-A32C-72D765598CCB}" type="presOf" srcId="{952A6236-7D6C-46B2-BCC5-8DD31ABE20E1}" destId="{469E49F0-58D0-4CF3-AFCE-CA99C82074A8}" srcOrd="0" destOrd="0" presId="urn:microsoft.com/office/officeart/2018/2/layout/IconVerticalSolidList"/>
    <dgm:cxn modelId="{61B345FD-9DA2-467C-9710-5C3FF2F221EE}" type="presOf" srcId="{6BA51D3E-2EE8-48B3-9EF9-1843E1F4A9E1}" destId="{31ECC8D4-D442-454C-B2B5-CFEF8CC7CE80}" srcOrd="0" destOrd="0" presId="urn:microsoft.com/office/officeart/2018/2/layout/IconVerticalSolidList"/>
    <dgm:cxn modelId="{A7A10EB9-0A1F-4DF4-B3A7-C0D5010AD093}" type="presParOf" srcId="{516D8328-A646-48ED-8CB6-FA1AD483A3DE}" destId="{86188DC4-E630-470D-A6A3-563476B77CD0}" srcOrd="0" destOrd="0" presId="urn:microsoft.com/office/officeart/2018/2/layout/IconVerticalSolidList"/>
    <dgm:cxn modelId="{F0D7FDA4-27F4-4F73-AF5E-A1E3F3BB5AF7}" type="presParOf" srcId="{86188DC4-E630-470D-A6A3-563476B77CD0}" destId="{43916E4B-1295-4747-808E-174D8BDCA1A3}" srcOrd="0" destOrd="0" presId="urn:microsoft.com/office/officeart/2018/2/layout/IconVerticalSolidList"/>
    <dgm:cxn modelId="{9C4804AF-9AC5-4338-B5F1-D70567BC9DF2}" type="presParOf" srcId="{86188DC4-E630-470D-A6A3-563476B77CD0}" destId="{66C88795-5748-4F53-AC11-3B925BFFBF60}" srcOrd="1" destOrd="0" presId="urn:microsoft.com/office/officeart/2018/2/layout/IconVerticalSolidList"/>
    <dgm:cxn modelId="{DAA450C4-6111-418A-A799-7B534771082D}" type="presParOf" srcId="{86188DC4-E630-470D-A6A3-563476B77CD0}" destId="{D8B4F98D-C8CB-405B-9AF1-5EFAD236D829}" srcOrd="2" destOrd="0" presId="urn:microsoft.com/office/officeart/2018/2/layout/IconVerticalSolidList"/>
    <dgm:cxn modelId="{A1A5F04E-B6C5-4551-9C4B-F35C817079B6}" type="presParOf" srcId="{86188DC4-E630-470D-A6A3-563476B77CD0}" destId="{469E49F0-58D0-4CF3-AFCE-CA99C82074A8}" srcOrd="3" destOrd="0" presId="urn:microsoft.com/office/officeart/2018/2/layout/IconVerticalSolidList"/>
    <dgm:cxn modelId="{96A2FDBC-2ABD-4BF0-B447-41B75517AE6D}" type="presParOf" srcId="{516D8328-A646-48ED-8CB6-FA1AD483A3DE}" destId="{DDF0667B-8878-4806-BB5D-C3A96E136524}" srcOrd="1" destOrd="0" presId="urn:microsoft.com/office/officeart/2018/2/layout/IconVerticalSolidList"/>
    <dgm:cxn modelId="{D9D15B19-B567-48BD-82CC-C8C709A980C2}" type="presParOf" srcId="{516D8328-A646-48ED-8CB6-FA1AD483A3DE}" destId="{91A74A12-C220-4FCF-B03E-43BF284DC551}" srcOrd="2" destOrd="0" presId="urn:microsoft.com/office/officeart/2018/2/layout/IconVerticalSolidList"/>
    <dgm:cxn modelId="{9C2CA09C-1747-46D3-A256-2F6D3720DB08}" type="presParOf" srcId="{91A74A12-C220-4FCF-B03E-43BF284DC551}" destId="{7C02E243-5E8F-4118-85AC-DA8FB7D422F2}" srcOrd="0" destOrd="0" presId="urn:microsoft.com/office/officeart/2018/2/layout/IconVerticalSolidList"/>
    <dgm:cxn modelId="{6A432A2E-CC3C-44D3-96EA-D0A211146FFD}" type="presParOf" srcId="{91A74A12-C220-4FCF-B03E-43BF284DC551}" destId="{B554BAFA-2889-44D1-B26C-5053B7E68C83}" srcOrd="1" destOrd="0" presId="urn:microsoft.com/office/officeart/2018/2/layout/IconVerticalSolidList"/>
    <dgm:cxn modelId="{315D56FB-BA92-431D-A06F-66C27203A2E7}" type="presParOf" srcId="{91A74A12-C220-4FCF-B03E-43BF284DC551}" destId="{456FC2D1-5336-4D76-99CB-4AEB18D80E8A}" srcOrd="2" destOrd="0" presId="urn:microsoft.com/office/officeart/2018/2/layout/IconVerticalSolidList"/>
    <dgm:cxn modelId="{F656578C-17DE-40A2-8BDB-E53135CCC7DD}" type="presParOf" srcId="{91A74A12-C220-4FCF-B03E-43BF284DC551}" destId="{41D1A77A-13A9-445A-B028-F74D4F048E7E}" srcOrd="3" destOrd="0" presId="urn:microsoft.com/office/officeart/2018/2/layout/IconVerticalSolidList"/>
    <dgm:cxn modelId="{B8C7E4B1-BC1A-413A-943D-A3161B307766}" type="presParOf" srcId="{516D8328-A646-48ED-8CB6-FA1AD483A3DE}" destId="{0010CA7F-FE8A-43AF-9050-244D785A7FC1}" srcOrd="3" destOrd="0" presId="urn:microsoft.com/office/officeart/2018/2/layout/IconVerticalSolidList"/>
    <dgm:cxn modelId="{1617FB77-D6BE-45EB-ADE8-DEC544CE34DC}" type="presParOf" srcId="{516D8328-A646-48ED-8CB6-FA1AD483A3DE}" destId="{D18D5374-3629-4683-A77B-4AC4A8F325CC}" srcOrd="4" destOrd="0" presId="urn:microsoft.com/office/officeart/2018/2/layout/IconVerticalSolidList"/>
    <dgm:cxn modelId="{4D3A3000-9D59-46C9-9F5D-47E0E78E0717}" type="presParOf" srcId="{D18D5374-3629-4683-A77B-4AC4A8F325CC}" destId="{5FFE5DA4-2EA9-4204-A13B-0C13C3290C32}" srcOrd="0" destOrd="0" presId="urn:microsoft.com/office/officeart/2018/2/layout/IconVerticalSolidList"/>
    <dgm:cxn modelId="{B5B4B147-EE4D-4C3B-B56D-393CB6705598}" type="presParOf" srcId="{D18D5374-3629-4683-A77B-4AC4A8F325CC}" destId="{ED682F9F-B1CE-4155-A547-4C4F9CFF9F7C}" srcOrd="1" destOrd="0" presId="urn:microsoft.com/office/officeart/2018/2/layout/IconVerticalSolidList"/>
    <dgm:cxn modelId="{66C90629-157C-403C-BEFD-9F97A17316AE}" type="presParOf" srcId="{D18D5374-3629-4683-A77B-4AC4A8F325CC}" destId="{3F48D81E-0DBB-4CA4-908F-ED01A31BC9AA}" srcOrd="2" destOrd="0" presId="urn:microsoft.com/office/officeart/2018/2/layout/IconVerticalSolidList"/>
    <dgm:cxn modelId="{1389C6DF-7A2E-4387-805F-05117F46C0C5}" type="presParOf" srcId="{D18D5374-3629-4683-A77B-4AC4A8F325CC}" destId="{31ECC8D4-D442-454C-B2B5-CFEF8CC7CE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33B8E-22D4-4BBF-88CD-0185DF3426E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A3E625-A2EF-48F6-868C-A1480783B332}">
      <dgm:prSet/>
      <dgm:spPr/>
      <dgm:t>
        <a:bodyPr/>
        <a:lstStyle/>
        <a:p>
          <a:r>
            <a:rPr lang="en-US"/>
            <a:t>There are four primary cloud deployment models :</a:t>
          </a:r>
        </a:p>
      </dgm:t>
    </dgm:pt>
    <dgm:pt modelId="{1E19468D-C71E-4790-94B5-899DD04734B5}" type="parTrans" cxnId="{EBA1A650-F7D8-4F48-A25B-C078DE6D191C}">
      <dgm:prSet/>
      <dgm:spPr/>
      <dgm:t>
        <a:bodyPr/>
        <a:lstStyle/>
        <a:p>
          <a:endParaRPr lang="en-US"/>
        </a:p>
      </dgm:t>
    </dgm:pt>
    <dgm:pt modelId="{CC53BE69-A631-49FC-B2BC-60583EEEA0F2}" type="sibTrans" cxnId="{EBA1A650-F7D8-4F48-A25B-C078DE6D191C}">
      <dgm:prSet/>
      <dgm:spPr/>
      <dgm:t>
        <a:bodyPr/>
        <a:lstStyle/>
        <a:p>
          <a:endParaRPr lang="en-US"/>
        </a:p>
      </dgm:t>
    </dgm:pt>
    <dgm:pt modelId="{43C8AF2D-A8F6-47AD-9089-F5512E3D7129}">
      <dgm:prSet/>
      <dgm:spPr/>
      <dgm:t>
        <a:bodyPr/>
        <a:lstStyle/>
        <a:p>
          <a:r>
            <a:rPr lang="en-US"/>
            <a:t>Public Cloud</a:t>
          </a:r>
        </a:p>
      </dgm:t>
    </dgm:pt>
    <dgm:pt modelId="{2FA1F5BF-80E6-4612-BD83-054AA96E5842}" type="parTrans" cxnId="{4C9486EF-0726-4245-A207-32D8CDFB76E1}">
      <dgm:prSet/>
      <dgm:spPr/>
      <dgm:t>
        <a:bodyPr/>
        <a:lstStyle/>
        <a:p>
          <a:endParaRPr lang="en-US"/>
        </a:p>
      </dgm:t>
    </dgm:pt>
    <dgm:pt modelId="{1DF2184D-961C-4308-AD3B-5FF1885A7BA2}" type="sibTrans" cxnId="{4C9486EF-0726-4245-A207-32D8CDFB76E1}">
      <dgm:prSet/>
      <dgm:spPr/>
      <dgm:t>
        <a:bodyPr/>
        <a:lstStyle/>
        <a:p>
          <a:endParaRPr lang="en-US"/>
        </a:p>
      </dgm:t>
    </dgm:pt>
    <dgm:pt modelId="{6F9262F2-EEB8-4FB0-8F0E-67F57F026A5E}">
      <dgm:prSet/>
      <dgm:spPr/>
      <dgm:t>
        <a:bodyPr/>
        <a:lstStyle/>
        <a:p>
          <a:r>
            <a:rPr lang="en-US"/>
            <a:t>Private Cloud</a:t>
          </a:r>
        </a:p>
      </dgm:t>
    </dgm:pt>
    <dgm:pt modelId="{55E5D3CD-77B0-476F-B0A8-85A5E5273479}" type="parTrans" cxnId="{AE28195B-B236-4420-81D2-2E2A512A974F}">
      <dgm:prSet/>
      <dgm:spPr/>
      <dgm:t>
        <a:bodyPr/>
        <a:lstStyle/>
        <a:p>
          <a:endParaRPr lang="en-US"/>
        </a:p>
      </dgm:t>
    </dgm:pt>
    <dgm:pt modelId="{5F1058C5-16D5-467A-88B0-1221BF685DA0}" type="sibTrans" cxnId="{AE28195B-B236-4420-81D2-2E2A512A974F}">
      <dgm:prSet/>
      <dgm:spPr/>
      <dgm:t>
        <a:bodyPr/>
        <a:lstStyle/>
        <a:p>
          <a:endParaRPr lang="en-US"/>
        </a:p>
      </dgm:t>
    </dgm:pt>
    <dgm:pt modelId="{C5C2A4DC-CB70-4E5D-BBA1-FA5EF8B64D73}">
      <dgm:prSet/>
      <dgm:spPr/>
      <dgm:t>
        <a:bodyPr/>
        <a:lstStyle/>
        <a:p>
          <a:r>
            <a:rPr lang="en-US"/>
            <a:t>Community Cloud</a:t>
          </a:r>
        </a:p>
      </dgm:t>
    </dgm:pt>
    <dgm:pt modelId="{00EFA3A7-120E-441A-9E58-F842D53A0FE6}" type="parTrans" cxnId="{002EFA6E-9113-402A-A674-8E1DAD639593}">
      <dgm:prSet/>
      <dgm:spPr/>
      <dgm:t>
        <a:bodyPr/>
        <a:lstStyle/>
        <a:p>
          <a:endParaRPr lang="en-US"/>
        </a:p>
      </dgm:t>
    </dgm:pt>
    <dgm:pt modelId="{FF048F44-17D3-4B28-A5FE-1E7D5DAC938B}" type="sibTrans" cxnId="{002EFA6E-9113-402A-A674-8E1DAD639593}">
      <dgm:prSet/>
      <dgm:spPr/>
      <dgm:t>
        <a:bodyPr/>
        <a:lstStyle/>
        <a:p>
          <a:endParaRPr lang="en-US"/>
        </a:p>
      </dgm:t>
    </dgm:pt>
    <dgm:pt modelId="{F6AC3F81-F29E-43A5-AB65-5921858ACDBB}">
      <dgm:prSet/>
      <dgm:spPr/>
      <dgm:t>
        <a:bodyPr/>
        <a:lstStyle/>
        <a:p>
          <a:r>
            <a:rPr lang="en-US"/>
            <a:t>Hybrid Cloud</a:t>
          </a:r>
          <a:br>
            <a:rPr lang="en-US"/>
          </a:br>
          <a:endParaRPr lang="en-US"/>
        </a:p>
      </dgm:t>
    </dgm:pt>
    <dgm:pt modelId="{52559672-C31E-4B07-9CDC-F2ABA37F12B1}" type="parTrans" cxnId="{F9479D4D-2C84-47B0-B181-93CA70B73890}">
      <dgm:prSet/>
      <dgm:spPr/>
      <dgm:t>
        <a:bodyPr/>
        <a:lstStyle/>
        <a:p>
          <a:endParaRPr lang="en-US"/>
        </a:p>
      </dgm:t>
    </dgm:pt>
    <dgm:pt modelId="{4A110757-B046-418D-AFF7-8E7C300730CE}" type="sibTrans" cxnId="{F9479D4D-2C84-47B0-B181-93CA70B73890}">
      <dgm:prSet/>
      <dgm:spPr/>
      <dgm:t>
        <a:bodyPr/>
        <a:lstStyle/>
        <a:p>
          <a:endParaRPr lang="en-US"/>
        </a:p>
      </dgm:t>
    </dgm:pt>
    <dgm:pt modelId="{24592AD9-D5E7-4C3D-A7EC-F37BC8D18FF1}">
      <dgm:prSet/>
      <dgm:spPr/>
      <dgm:t>
        <a:bodyPr/>
        <a:lstStyle/>
        <a:p>
          <a:r>
            <a:rPr lang="en-US"/>
            <a:t>Each can exhibit the previously discussed characteristics; their differences lie primarily in the scope and access of published cloud services, as they are made available to service consumers.</a:t>
          </a:r>
        </a:p>
      </dgm:t>
    </dgm:pt>
    <dgm:pt modelId="{43BCFE36-6154-4DDC-83AF-F5AF3E4B6463}" type="parTrans" cxnId="{410BD0B9-3023-44A7-BCEF-6C42EBA45885}">
      <dgm:prSet/>
      <dgm:spPr/>
      <dgm:t>
        <a:bodyPr/>
        <a:lstStyle/>
        <a:p>
          <a:endParaRPr lang="en-US"/>
        </a:p>
      </dgm:t>
    </dgm:pt>
    <dgm:pt modelId="{07E51B4B-78FC-43A3-B006-A2C277BAC334}" type="sibTrans" cxnId="{410BD0B9-3023-44A7-BCEF-6C42EBA45885}">
      <dgm:prSet/>
      <dgm:spPr/>
      <dgm:t>
        <a:bodyPr/>
        <a:lstStyle/>
        <a:p>
          <a:endParaRPr lang="en-US"/>
        </a:p>
      </dgm:t>
    </dgm:pt>
    <dgm:pt modelId="{913AB209-5E63-4A3E-80F6-040213959CC6}" type="pres">
      <dgm:prSet presAssocID="{7BF33B8E-22D4-4BBF-88CD-0185DF3426ED}" presName="root" presStyleCnt="0">
        <dgm:presLayoutVars>
          <dgm:dir/>
          <dgm:resizeHandles val="exact"/>
        </dgm:presLayoutVars>
      </dgm:prSet>
      <dgm:spPr/>
    </dgm:pt>
    <dgm:pt modelId="{3030DD41-A30C-432D-BFF8-DB55F22C41FF}" type="pres">
      <dgm:prSet presAssocID="{6AA3E625-A2EF-48F6-868C-A1480783B332}" presName="compNode" presStyleCnt="0"/>
      <dgm:spPr/>
    </dgm:pt>
    <dgm:pt modelId="{4FC3CC04-F5B2-4759-9FD3-49665D23CEC3}" type="pres">
      <dgm:prSet presAssocID="{6AA3E625-A2EF-48F6-868C-A1480783B332}" presName="bgRect" presStyleLbl="bgShp" presStyleIdx="0" presStyleCnt="2"/>
      <dgm:spPr/>
    </dgm:pt>
    <dgm:pt modelId="{D5F17852-86D4-47D0-8684-1D6CB8CEC47C}" type="pres">
      <dgm:prSet presAssocID="{6AA3E625-A2EF-48F6-868C-A1480783B3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F3A87A9-6CF6-46F6-86AF-CE6077BF0783}" type="pres">
      <dgm:prSet presAssocID="{6AA3E625-A2EF-48F6-868C-A1480783B332}" presName="spaceRect" presStyleCnt="0"/>
      <dgm:spPr/>
    </dgm:pt>
    <dgm:pt modelId="{647D256C-861C-4CB3-976A-A779F39F76FD}" type="pres">
      <dgm:prSet presAssocID="{6AA3E625-A2EF-48F6-868C-A1480783B332}" presName="parTx" presStyleLbl="revTx" presStyleIdx="0" presStyleCnt="3">
        <dgm:presLayoutVars>
          <dgm:chMax val="0"/>
          <dgm:chPref val="0"/>
        </dgm:presLayoutVars>
      </dgm:prSet>
      <dgm:spPr/>
    </dgm:pt>
    <dgm:pt modelId="{7C8AB5FC-2025-4F22-AD29-5703FD2D7448}" type="pres">
      <dgm:prSet presAssocID="{6AA3E625-A2EF-48F6-868C-A1480783B332}" presName="desTx" presStyleLbl="revTx" presStyleIdx="1" presStyleCnt="3">
        <dgm:presLayoutVars/>
      </dgm:prSet>
      <dgm:spPr/>
    </dgm:pt>
    <dgm:pt modelId="{E98CEB44-D286-464A-83E0-9D0E98510C6F}" type="pres">
      <dgm:prSet presAssocID="{CC53BE69-A631-49FC-B2BC-60583EEEA0F2}" presName="sibTrans" presStyleCnt="0"/>
      <dgm:spPr/>
    </dgm:pt>
    <dgm:pt modelId="{0EC3ACDD-132C-4552-BA46-27C5B2412D95}" type="pres">
      <dgm:prSet presAssocID="{24592AD9-D5E7-4C3D-A7EC-F37BC8D18FF1}" presName="compNode" presStyleCnt="0"/>
      <dgm:spPr/>
    </dgm:pt>
    <dgm:pt modelId="{580CE336-33B4-4D76-8704-2508A6F09B2C}" type="pres">
      <dgm:prSet presAssocID="{24592AD9-D5E7-4C3D-A7EC-F37BC8D18FF1}" presName="bgRect" presStyleLbl="bgShp" presStyleIdx="1" presStyleCnt="2"/>
      <dgm:spPr/>
    </dgm:pt>
    <dgm:pt modelId="{4BEF4EA5-FD63-412C-AD3F-BB57C332B0CF}" type="pres">
      <dgm:prSet presAssocID="{24592AD9-D5E7-4C3D-A7EC-F37BC8D18FF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AA2382F-D029-4DBA-992B-7C36BFD3EF34}" type="pres">
      <dgm:prSet presAssocID="{24592AD9-D5E7-4C3D-A7EC-F37BC8D18FF1}" presName="spaceRect" presStyleCnt="0"/>
      <dgm:spPr/>
    </dgm:pt>
    <dgm:pt modelId="{9D36896F-87EE-46C5-980D-D2139ACD7FBB}" type="pres">
      <dgm:prSet presAssocID="{24592AD9-D5E7-4C3D-A7EC-F37BC8D18FF1}" presName="parTx" presStyleLbl="revTx" presStyleIdx="2" presStyleCnt="3">
        <dgm:presLayoutVars>
          <dgm:chMax val="0"/>
          <dgm:chPref val="0"/>
        </dgm:presLayoutVars>
      </dgm:prSet>
      <dgm:spPr/>
    </dgm:pt>
  </dgm:ptLst>
  <dgm:cxnLst>
    <dgm:cxn modelId="{52086B17-1D97-4C82-B247-EC8FA6182163}" type="presOf" srcId="{43C8AF2D-A8F6-47AD-9089-F5512E3D7129}" destId="{7C8AB5FC-2025-4F22-AD29-5703FD2D7448}" srcOrd="0" destOrd="0" presId="urn:microsoft.com/office/officeart/2018/2/layout/IconVerticalSolidList"/>
    <dgm:cxn modelId="{0F22D033-6B98-4398-BE34-4C0E104BE76A}" type="presOf" srcId="{7BF33B8E-22D4-4BBF-88CD-0185DF3426ED}" destId="{913AB209-5E63-4A3E-80F6-040213959CC6}" srcOrd="0" destOrd="0" presId="urn:microsoft.com/office/officeart/2018/2/layout/IconVerticalSolidList"/>
    <dgm:cxn modelId="{B362D93B-4317-4A89-B32F-ABBBA0B4071A}" type="presOf" srcId="{C5C2A4DC-CB70-4E5D-BBA1-FA5EF8B64D73}" destId="{7C8AB5FC-2025-4F22-AD29-5703FD2D7448}" srcOrd="0" destOrd="2" presId="urn:microsoft.com/office/officeart/2018/2/layout/IconVerticalSolidList"/>
    <dgm:cxn modelId="{AE28195B-B236-4420-81D2-2E2A512A974F}" srcId="{6AA3E625-A2EF-48F6-868C-A1480783B332}" destId="{6F9262F2-EEB8-4FB0-8F0E-67F57F026A5E}" srcOrd="1" destOrd="0" parTransId="{55E5D3CD-77B0-476F-B0A8-85A5E5273479}" sibTransId="{5F1058C5-16D5-467A-88B0-1221BF685DA0}"/>
    <dgm:cxn modelId="{F156B943-6485-4A4B-934C-385B92632A27}" type="presOf" srcId="{6AA3E625-A2EF-48F6-868C-A1480783B332}" destId="{647D256C-861C-4CB3-976A-A779F39F76FD}" srcOrd="0" destOrd="0" presId="urn:microsoft.com/office/officeart/2018/2/layout/IconVerticalSolidList"/>
    <dgm:cxn modelId="{F9479D4D-2C84-47B0-B181-93CA70B73890}" srcId="{6AA3E625-A2EF-48F6-868C-A1480783B332}" destId="{F6AC3F81-F29E-43A5-AB65-5921858ACDBB}" srcOrd="3" destOrd="0" parTransId="{52559672-C31E-4B07-9CDC-F2ABA37F12B1}" sibTransId="{4A110757-B046-418D-AFF7-8E7C300730CE}"/>
    <dgm:cxn modelId="{002EFA6E-9113-402A-A674-8E1DAD639593}" srcId="{6AA3E625-A2EF-48F6-868C-A1480783B332}" destId="{C5C2A4DC-CB70-4E5D-BBA1-FA5EF8B64D73}" srcOrd="2" destOrd="0" parTransId="{00EFA3A7-120E-441A-9E58-F842D53A0FE6}" sibTransId="{FF048F44-17D3-4B28-A5FE-1E7D5DAC938B}"/>
    <dgm:cxn modelId="{EBA1A650-F7D8-4F48-A25B-C078DE6D191C}" srcId="{7BF33B8E-22D4-4BBF-88CD-0185DF3426ED}" destId="{6AA3E625-A2EF-48F6-868C-A1480783B332}" srcOrd="0" destOrd="0" parTransId="{1E19468D-C71E-4790-94B5-899DD04734B5}" sibTransId="{CC53BE69-A631-49FC-B2BC-60583EEEA0F2}"/>
    <dgm:cxn modelId="{87B7648E-C141-4253-A4BD-6068FE9B45BE}" type="presOf" srcId="{24592AD9-D5E7-4C3D-A7EC-F37BC8D18FF1}" destId="{9D36896F-87EE-46C5-980D-D2139ACD7FBB}" srcOrd="0" destOrd="0" presId="urn:microsoft.com/office/officeart/2018/2/layout/IconVerticalSolidList"/>
    <dgm:cxn modelId="{410BD0B9-3023-44A7-BCEF-6C42EBA45885}" srcId="{7BF33B8E-22D4-4BBF-88CD-0185DF3426ED}" destId="{24592AD9-D5E7-4C3D-A7EC-F37BC8D18FF1}" srcOrd="1" destOrd="0" parTransId="{43BCFE36-6154-4DDC-83AF-F5AF3E4B6463}" sibTransId="{07E51B4B-78FC-43A3-B006-A2C277BAC334}"/>
    <dgm:cxn modelId="{4C9486EF-0726-4245-A207-32D8CDFB76E1}" srcId="{6AA3E625-A2EF-48F6-868C-A1480783B332}" destId="{43C8AF2D-A8F6-47AD-9089-F5512E3D7129}" srcOrd="0" destOrd="0" parTransId="{2FA1F5BF-80E6-4612-BD83-054AA96E5842}" sibTransId="{1DF2184D-961C-4308-AD3B-5FF1885A7BA2}"/>
    <dgm:cxn modelId="{411FF6F8-3CF1-4EDB-BA8F-1467FDFF92D8}" type="presOf" srcId="{F6AC3F81-F29E-43A5-AB65-5921858ACDBB}" destId="{7C8AB5FC-2025-4F22-AD29-5703FD2D7448}" srcOrd="0" destOrd="3" presId="urn:microsoft.com/office/officeart/2018/2/layout/IconVerticalSolidList"/>
    <dgm:cxn modelId="{DF5F6EFC-9419-4886-A66E-32D648B54601}" type="presOf" srcId="{6F9262F2-EEB8-4FB0-8F0E-67F57F026A5E}" destId="{7C8AB5FC-2025-4F22-AD29-5703FD2D7448}" srcOrd="0" destOrd="1" presId="urn:microsoft.com/office/officeart/2018/2/layout/IconVerticalSolidList"/>
    <dgm:cxn modelId="{8419247A-43C1-46F5-BF10-99A2B6035750}" type="presParOf" srcId="{913AB209-5E63-4A3E-80F6-040213959CC6}" destId="{3030DD41-A30C-432D-BFF8-DB55F22C41FF}" srcOrd="0" destOrd="0" presId="urn:microsoft.com/office/officeart/2018/2/layout/IconVerticalSolidList"/>
    <dgm:cxn modelId="{BD388B5F-30BB-47D9-9DDE-717549DE10F7}" type="presParOf" srcId="{3030DD41-A30C-432D-BFF8-DB55F22C41FF}" destId="{4FC3CC04-F5B2-4759-9FD3-49665D23CEC3}" srcOrd="0" destOrd="0" presId="urn:microsoft.com/office/officeart/2018/2/layout/IconVerticalSolidList"/>
    <dgm:cxn modelId="{20A45D38-E4FC-4832-B6A5-B73783BF9C7D}" type="presParOf" srcId="{3030DD41-A30C-432D-BFF8-DB55F22C41FF}" destId="{D5F17852-86D4-47D0-8684-1D6CB8CEC47C}" srcOrd="1" destOrd="0" presId="urn:microsoft.com/office/officeart/2018/2/layout/IconVerticalSolidList"/>
    <dgm:cxn modelId="{303BEB95-945B-449F-9F5D-D6E3463DC6DC}" type="presParOf" srcId="{3030DD41-A30C-432D-BFF8-DB55F22C41FF}" destId="{9F3A87A9-6CF6-46F6-86AF-CE6077BF0783}" srcOrd="2" destOrd="0" presId="urn:microsoft.com/office/officeart/2018/2/layout/IconVerticalSolidList"/>
    <dgm:cxn modelId="{3AE88ED5-3BF2-4705-9F4F-6A0D2728B456}" type="presParOf" srcId="{3030DD41-A30C-432D-BFF8-DB55F22C41FF}" destId="{647D256C-861C-4CB3-976A-A779F39F76FD}" srcOrd="3" destOrd="0" presId="urn:microsoft.com/office/officeart/2018/2/layout/IconVerticalSolidList"/>
    <dgm:cxn modelId="{7DFB1396-E80F-408A-9EC5-9A9930DEDB85}" type="presParOf" srcId="{3030DD41-A30C-432D-BFF8-DB55F22C41FF}" destId="{7C8AB5FC-2025-4F22-AD29-5703FD2D7448}" srcOrd="4" destOrd="0" presId="urn:microsoft.com/office/officeart/2018/2/layout/IconVerticalSolidList"/>
    <dgm:cxn modelId="{F007C314-235C-4389-8010-2F43B6085C07}" type="presParOf" srcId="{913AB209-5E63-4A3E-80F6-040213959CC6}" destId="{E98CEB44-D286-464A-83E0-9D0E98510C6F}" srcOrd="1" destOrd="0" presId="urn:microsoft.com/office/officeart/2018/2/layout/IconVerticalSolidList"/>
    <dgm:cxn modelId="{1097783A-A853-42FB-AA53-177211284714}" type="presParOf" srcId="{913AB209-5E63-4A3E-80F6-040213959CC6}" destId="{0EC3ACDD-132C-4552-BA46-27C5B2412D95}" srcOrd="2" destOrd="0" presId="urn:microsoft.com/office/officeart/2018/2/layout/IconVerticalSolidList"/>
    <dgm:cxn modelId="{F03BD6D7-1987-4F5F-8C98-8A030EC65704}" type="presParOf" srcId="{0EC3ACDD-132C-4552-BA46-27C5B2412D95}" destId="{580CE336-33B4-4D76-8704-2508A6F09B2C}" srcOrd="0" destOrd="0" presId="urn:microsoft.com/office/officeart/2018/2/layout/IconVerticalSolidList"/>
    <dgm:cxn modelId="{42962766-1437-4DD1-8E12-F332107013E8}" type="presParOf" srcId="{0EC3ACDD-132C-4552-BA46-27C5B2412D95}" destId="{4BEF4EA5-FD63-412C-AD3F-BB57C332B0CF}" srcOrd="1" destOrd="0" presId="urn:microsoft.com/office/officeart/2018/2/layout/IconVerticalSolidList"/>
    <dgm:cxn modelId="{CD127E6B-D55B-44FE-A964-3C19B43B3DB5}" type="presParOf" srcId="{0EC3ACDD-132C-4552-BA46-27C5B2412D95}" destId="{1AA2382F-D029-4DBA-992B-7C36BFD3EF34}" srcOrd="2" destOrd="0" presId="urn:microsoft.com/office/officeart/2018/2/layout/IconVerticalSolidList"/>
    <dgm:cxn modelId="{643A91A6-66D9-4DE2-95EE-69B601DB148C}" type="presParOf" srcId="{0EC3ACDD-132C-4552-BA46-27C5B2412D95}" destId="{9D36896F-87EE-46C5-980D-D2139ACD7F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16E4B-1295-4747-808E-174D8BDCA1A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88795-5748-4F53-AC11-3B925BFFBF60}">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E49F0-58D0-4CF3-AFCE-CA99C82074A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Cloud computing provides shared services as opposed to local servers or storage resources</a:t>
          </a:r>
        </a:p>
      </dsp:txBody>
      <dsp:txXfrm>
        <a:off x="1435590" y="531"/>
        <a:ext cx="9080009" cy="1242935"/>
      </dsp:txXfrm>
    </dsp:sp>
    <dsp:sp modelId="{7C02E243-5E8F-4118-85AC-DA8FB7D422F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4BAFA-2889-44D1-B26C-5053B7E68C8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1A77A-13A9-445A-B028-F74D4F048E7E}">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Enables access to information from most web-enabled hardware</a:t>
          </a:r>
        </a:p>
      </dsp:txBody>
      <dsp:txXfrm>
        <a:off x="1435590" y="1554201"/>
        <a:ext cx="9080009" cy="1242935"/>
      </dsp:txXfrm>
    </dsp:sp>
    <dsp:sp modelId="{5FFE5DA4-2EA9-4204-A13B-0C13C3290C3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82F9F-B1CE-4155-A547-4C4F9CFF9F7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CC8D4-D442-454C-B2B5-CFEF8CC7CE80}">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Allows for cost savings – reduced facility, hardware/software investments, support</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3CC04-F5B2-4759-9FD3-49665D23CEC3}">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17852-86D4-47D0-8684-1D6CB8CEC47C}">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D256C-861C-4CB3-976A-A779F39F76FD}">
      <dsp:nvSpPr>
        <dsp:cNvPr id="0" name=""/>
        <dsp:cNvSpPr/>
      </dsp:nvSpPr>
      <dsp:spPr>
        <a:xfrm>
          <a:off x="1507738" y="707092"/>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There are four primary cloud deployment models :</a:t>
          </a:r>
        </a:p>
      </dsp:txBody>
      <dsp:txXfrm>
        <a:off x="1507738" y="707092"/>
        <a:ext cx="4732020" cy="1305401"/>
      </dsp:txXfrm>
    </dsp:sp>
    <dsp:sp modelId="{7C8AB5FC-2025-4F22-AD29-5703FD2D7448}">
      <dsp:nvSpPr>
        <dsp:cNvPr id="0" name=""/>
        <dsp:cNvSpPr/>
      </dsp:nvSpPr>
      <dsp:spPr>
        <a:xfrm>
          <a:off x="6239758" y="707092"/>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488950">
            <a:lnSpc>
              <a:spcPct val="90000"/>
            </a:lnSpc>
            <a:spcBef>
              <a:spcPct val="0"/>
            </a:spcBef>
            <a:spcAft>
              <a:spcPct val="35000"/>
            </a:spcAft>
            <a:buNone/>
          </a:pPr>
          <a:r>
            <a:rPr lang="en-US" sz="1100" kern="1200"/>
            <a:t>Public Cloud</a:t>
          </a:r>
        </a:p>
        <a:p>
          <a:pPr marL="0" lvl="0" indent="0" algn="l" defTabSz="488950">
            <a:lnSpc>
              <a:spcPct val="90000"/>
            </a:lnSpc>
            <a:spcBef>
              <a:spcPct val="0"/>
            </a:spcBef>
            <a:spcAft>
              <a:spcPct val="35000"/>
            </a:spcAft>
            <a:buNone/>
          </a:pPr>
          <a:r>
            <a:rPr lang="en-US" sz="1100" kern="1200"/>
            <a:t>Private Cloud</a:t>
          </a:r>
        </a:p>
        <a:p>
          <a:pPr marL="0" lvl="0" indent="0" algn="l" defTabSz="488950">
            <a:lnSpc>
              <a:spcPct val="90000"/>
            </a:lnSpc>
            <a:spcBef>
              <a:spcPct val="0"/>
            </a:spcBef>
            <a:spcAft>
              <a:spcPct val="35000"/>
            </a:spcAft>
            <a:buNone/>
          </a:pPr>
          <a:r>
            <a:rPr lang="en-US" sz="1100" kern="1200"/>
            <a:t>Community Cloud</a:t>
          </a:r>
        </a:p>
        <a:p>
          <a:pPr marL="0" lvl="0" indent="0" algn="l" defTabSz="488950">
            <a:lnSpc>
              <a:spcPct val="90000"/>
            </a:lnSpc>
            <a:spcBef>
              <a:spcPct val="0"/>
            </a:spcBef>
            <a:spcAft>
              <a:spcPct val="35000"/>
            </a:spcAft>
            <a:buNone/>
          </a:pPr>
          <a:r>
            <a:rPr lang="en-US" sz="1100" kern="1200"/>
            <a:t>Hybrid Cloud</a:t>
          </a:r>
          <a:br>
            <a:rPr lang="en-US" sz="1100" kern="1200"/>
          </a:br>
          <a:endParaRPr lang="en-US" sz="1100" kern="1200"/>
        </a:p>
      </dsp:txBody>
      <dsp:txXfrm>
        <a:off x="6239758" y="707092"/>
        <a:ext cx="4275841" cy="1305401"/>
      </dsp:txXfrm>
    </dsp:sp>
    <dsp:sp modelId="{580CE336-33B4-4D76-8704-2508A6F09B2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F4EA5-FD63-412C-AD3F-BB57C332B0CF}">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6896F-87EE-46C5-980D-D2139ACD7FBB}">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Each can exhibit the previously discussed characteristics; their differences lie primarily in the scope and access of published cloud services, as they are made available to service consumers.</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6941EC1-F77C-447E-A2A4-5F18EE976E1A}" type="datetimeFigureOut">
              <a:rPr lang="en-US" smtClean="0"/>
              <a:t>3/13/2025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0AB32C0-8496-4268-9BD5-B8D13F3BA7F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AB32C0-8496-4268-9BD5-B8D13F3BA7F9}"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AB32C0-8496-4268-9BD5-B8D13F3BA7F9}" type="slidenum">
              <a:rPr lang="en-US" smtClean="0"/>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AB32C0-8496-4268-9BD5-B8D13F3BA7F9}" type="slidenum">
              <a:rPr lang="en-US" smtClean="0"/>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a:defRPr/>
            </a:pPr>
            <a:r>
              <a:rPr lang="en-US" dirty="0" err="1">
                <a:latin typeface="+mn-lt"/>
                <a:ea typeface="+mn-ea"/>
                <a:cs typeface="+mn-cs"/>
              </a:rPr>
              <a:t>IaaSdelivers</a:t>
            </a:r>
            <a:r>
              <a:rPr lang="en-US" dirty="0">
                <a:latin typeface="+mn-lt"/>
                <a:ea typeface="+mn-ea"/>
                <a:cs typeface="+mn-cs"/>
              </a:rPr>
              <a:t> computer infrastructure, typically a platform virtualization environment, as a service. Rather than purchasing servers, software, data center space or network equipment, clients instead buy those resources as a fully outsourced service. </a:t>
            </a:r>
          </a:p>
          <a:p>
            <a:pPr>
              <a:defRPr/>
            </a:pPr>
            <a:r>
              <a:rPr lang="en-US" dirty="0" err="1">
                <a:latin typeface="+mn-lt"/>
                <a:ea typeface="+mn-ea"/>
                <a:cs typeface="+mn-cs"/>
              </a:rPr>
              <a:t>PaaSdeliver</a:t>
            </a:r>
            <a:r>
              <a:rPr lang="en-US" dirty="0">
                <a:latin typeface="+mn-lt"/>
                <a:ea typeface="+mn-ea"/>
                <a:cs typeface="+mn-cs"/>
              </a:rPr>
              <a:t> a computing platform where the developers can develop their own applications.</a:t>
            </a:r>
          </a:p>
          <a:p>
            <a:pPr>
              <a:defRPr/>
            </a:pPr>
            <a:r>
              <a:rPr lang="en-US" dirty="0" err="1">
                <a:latin typeface="+mn-lt"/>
                <a:ea typeface="+mn-ea"/>
                <a:cs typeface="+mn-cs"/>
              </a:rPr>
              <a:t>SaaSis</a:t>
            </a:r>
            <a:r>
              <a:rPr lang="en-US" dirty="0">
                <a:latin typeface="+mn-lt"/>
                <a:ea typeface="+mn-ea"/>
                <a:cs typeface="+mn-cs"/>
              </a:rPr>
              <a:t> a model of software deployment where the software applications are provided to the customers as a service.</a:t>
            </a:r>
          </a:p>
          <a:p>
            <a:pPr>
              <a:defRPr/>
            </a:pPr>
            <a:endParaRPr lang="en-US" dirty="0">
              <a:ea typeface="MS PGothic" panose="020B0600070205080204"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fld id="{15EC6460-487F-4F90-AC74-22E470DC6B11}" type="slidenum">
              <a:rPr lang="en-US" altLang="en-US" sz="1200">
                <a:latin typeface="Times New Roman" panose="02020603050405020304" pitchFamily="18" charset="0"/>
              </a:rPr>
              <a:t>27</a:t>
            </a:fld>
            <a:endParaRPr lang="en-US" altLang="en-US" sz="120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http://www.opencrowd.com/assets/images/views/views_cloud-tax-lrg.png</a:t>
            </a:r>
            <a:endParaRPr lang="en-GB" altLang="en-US">
              <a:latin typeface="Times New Roman" panose="02020603050405020304" pitchFamily="18" charset="0"/>
            </a:endParaRPr>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fld id="{AE6D9932-86D3-40C1-8984-BF5E29704FA2}" type="slidenum">
              <a:rPr lang="en-GB" altLang="en-US" sz="1200">
                <a:latin typeface="Times New Roman" panose="02020603050405020304" pitchFamily="18" charset="0"/>
              </a:rPr>
              <a:t>36</a:t>
            </a:fld>
            <a:endParaRPr lang="en-GB" altLang="en-US" sz="120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9"/>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02053F5-3438-4890-99F2-03127576CE2A}" type="slidenum">
              <a:rPr lang="en-GB" altLang="en-US"/>
              <a:t>38</a:t>
            </a:fld>
            <a:endParaRPr lang="en-GB" altLang="en-US"/>
          </a:p>
        </p:txBody>
      </p:sp>
      <p:sp>
        <p:nvSpPr>
          <p:cNvPr id="33795" name="Text Box 1"/>
          <p:cNvSpPr>
            <a:spLocks noGrp="1" noRot="1" noChangeAspect="1" noChangeArrowheads="1" noTextEdit="1"/>
          </p:cNvSpPr>
          <p:nvPr>
            <p:ph type="sldImg"/>
          </p:nvPr>
        </p:nvSpPr>
        <p:spPr>
          <a:xfrm>
            <a:off x="458788" y="720725"/>
            <a:ext cx="6400800" cy="3600450"/>
          </a:xfrm>
          <a:solidFill>
            <a:srgbClr val="FFFFFF"/>
          </a:solidFill>
        </p:spPr>
      </p:sp>
      <p:sp>
        <p:nvSpPr>
          <p:cNvPr id="33796" name="Text Box 2"/>
          <p:cNvSpPr>
            <a:spLocks noGrp="1" noChangeArrowheads="1"/>
          </p:cNvSpPr>
          <p:nvPr>
            <p:ph type="body" idx="1"/>
          </p:nvPr>
        </p:nvSpPr>
        <p:spPr>
          <a:xfrm>
            <a:off x="974725" y="4560888"/>
            <a:ext cx="5365750" cy="4230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6" name="Footer Placeholder 5"/>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7" name="Slide Number Placeholder 6"/>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8" name="Footer Placeholder 7"/>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9" name="Slide Number Placeholder 8"/>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4" name="Footer Placeholder 3"/>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5" name="Slide Number Placeholder 4"/>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3" name="Footer Placeholder 2"/>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4" name="Slide Number Placeholder 3"/>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6" name="Footer Placeholder 5"/>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7" name="Slide Number Placeholder 6"/>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12700">
              <a:lnSpc>
                <a:spcPts val="1240"/>
              </a:lnSpc>
            </a:pPr>
            <a:r>
              <a:rPr lang="en-US" spc="-5">
                <a:solidFill>
                  <a:srgbClr val="FFFFFF"/>
                </a:solidFill>
              </a:rPr>
              <a:t>10/03/2022</a:t>
            </a:r>
            <a:endParaRPr lang="en-US" spc="-5" dirty="0">
              <a:solidFill>
                <a:srgbClr val="FFFFFF"/>
              </a:solidFill>
            </a:endParaRPr>
          </a:p>
        </p:txBody>
      </p:sp>
      <p:sp>
        <p:nvSpPr>
          <p:cNvPr id="6" name="Footer Placeholder 5"/>
          <p:cNvSpPr>
            <a:spLocks noGrp="1"/>
          </p:cNvSpPr>
          <p:nvPr>
            <p:ph type="ftr" sz="quarter" idx="11"/>
          </p:nvPr>
        </p:nvSpPr>
        <p:spPr/>
        <p:txBody>
          <a:body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7" name="Slide Number Placeholder 6"/>
          <p:cNvSpPr>
            <a:spLocks noGrp="1"/>
          </p:cNvSpPr>
          <p:nvPr>
            <p:ph type="sldNum" sz="quarter" idx="12"/>
          </p:nvPr>
        </p:nvSpPr>
        <p:spPr/>
        <p:txBody>
          <a:bodyPr/>
          <a:lstStyle/>
          <a:p>
            <a:pPr marL="38100">
              <a:lnSpc>
                <a:spcPts val="1240"/>
              </a:lnSpc>
            </a:pPr>
            <a:fld id="{81D60167-4931-47E6-BA6A-407CBD079E4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12700">
              <a:lnSpc>
                <a:spcPts val="1240"/>
              </a:lnSpc>
            </a:pPr>
            <a:r>
              <a:rPr lang="en-US" spc="-5">
                <a:solidFill>
                  <a:srgbClr val="FFFFFF"/>
                </a:solidFill>
              </a:rPr>
              <a:t>10/03/2022</a:t>
            </a:r>
            <a:endParaRPr lang="en-US" spc="-5" dirty="0">
              <a:solidFill>
                <a:srgbClr val="FFFFFF"/>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12700">
              <a:lnSpc>
                <a:spcPts val="1240"/>
              </a:lnSpc>
            </a:pPr>
            <a:r>
              <a:rPr lang="en-US" spc="-5">
                <a:solidFill>
                  <a:srgbClr val="FFFFFF"/>
                </a:solidFill>
              </a:rPr>
              <a:t>D</a:t>
            </a:r>
            <a:r>
              <a:rPr lang="en-US" spc="-120">
                <a:solidFill>
                  <a:srgbClr val="FFFFFF"/>
                </a:solidFill>
              </a:rPr>
              <a:t>r</a:t>
            </a:r>
            <a:r>
              <a:rPr lang="en-US">
                <a:solidFill>
                  <a:srgbClr val="FFFFFF"/>
                </a:solidFill>
              </a:rPr>
              <a:t>.</a:t>
            </a:r>
            <a:r>
              <a:rPr lang="en-US" spc="-15">
                <a:solidFill>
                  <a:srgbClr val="FFFFFF"/>
                </a:solidFill>
              </a:rPr>
              <a:t> </a:t>
            </a:r>
            <a:r>
              <a:rPr lang="en-US">
                <a:solidFill>
                  <a:srgbClr val="FFFFFF"/>
                </a:solidFill>
              </a:rPr>
              <a:t>Mohammad</a:t>
            </a:r>
            <a:r>
              <a:rPr lang="en-US" spc="5">
                <a:solidFill>
                  <a:srgbClr val="FFFFFF"/>
                </a:solidFill>
              </a:rPr>
              <a:t> </a:t>
            </a:r>
            <a:r>
              <a:rPr lang="en-US">
                <a:solidFill>
                  <a:srgbClr val="FFFFFF"/>
                </a:solidFill>
              </a:rPr>
              <a:t>Al</a:t>
            </a:r>
            <a:r>
              <a:rPr lang="en-US" spc="-15">
                <a:solidFill>
                  <a:srgbClr val="FFFFFF"/>
                </a:solidFill>
              </a:rPr>
              <a:t>w</a:t>
            </a:r>
            <a:r>
              <a:rPr lang="en-US">
                <a:solidFill>
                  <a:srgbClr val="FFFFFF"/>
                </a:solidFill>
              </a:rPr>
              <a:t>adi</a:t>
            </a:r>
            <a:endParaRPr lang="en-US" dirty="0">
              <a:solidFill>
                <a:srgbClr val="FFFFFF"/>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38100">
              <a:lnSpc>
                <a:spcPts val="1240"/>
              </a:lnSpc>
            </a:pPr>
            <a:fld id="{81D60167-4931-47E6-BA6A-407CBD079E4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12264397" cy="6857999"/>
          </a:xfrm>
          <a:prstGeom prst="rect">
            <a:avLst/>
          </a:prstGeom>
        </p:spPr>
      </p:pic>
      <p:sp>
        <p:nvSpPr>
          <p:cNvPr id="5" name="object 2"/>
          <p:cNvSpPr txBox="1"/>
          <p:nvPr/>
        </p:nvSpPr>
        <p:spPr>
          <a:xfrm>
            <a:off x="228600" y="3733800"/>
            <a:ext cx="6172200" cy="874598"/>
          </a:xfrm>
          <a:prstGeom prst="rect">
            <a:avLst/>
          </a:prstGeom>
        </p:spPr>
        <p:txBody>
          <a:bodyPr vert="horz" wrap="square" lIns="0" tIns="12700" rIns="0" bIns="0" rtlCol="0">
            <a:spAutoFit/>
          </a:bodyPr>
          <a:lstStyle/>
          <a:p>
            <a:pPr marL="12700" marR="5080">
              <a:lnSpc>
                <a:spcPct val="100000"/>
              </a:lnSpc>
            </a:pPr>
            <a:r>
              <a:rPr sz="2800" dirty="0">
                <a:solidFill>
                  <a:srgbClr val="FFFFFF"/>
                </a:solidFill>
                <a:latin typeface="Calibri" panose="020F0502020204030204"/>
                <a:cs typeface="Calibri" panose="020F0502020204030204"/>
              </a:rPr>
              <a:t>Chapter 1:</a:t>
            </a:r>
            <a:endParaRPr lang="en-US" sz="2800" dirty="0">
              <a:solidFill>
                <a:srgbClr val="FFFFFF"/>
              </a:solidFill>
              <a:latin typeface="Calibri" panose="020F0502020204030204"/>
              <a:cs typeface="Calibri" panose="020F0502020204030204"/>
            </a:endParaRPr>
          </a:p>
          <a:p>
            <a:pPr marL="12700" marR="5080">
              <a:lnSpc>
                <a:spcPct val="100000"/>
              </a:lnSpc>
            </a:pPr>
            <a:r>
              <a:rPr lang="en-US" sz="2800" dirty="0">
                <a:solidFill>
                  <a:srgbClr val="FFFFFF"/>
                </a:solidFill>
                <a:latin typeface="Calibri" panose="020F0502020204030204"/>
                <a:cs typeface="Calibri" panose="020F0502020204030204"/>
              </a:rPr>
              <a:t>Cloud Computing fundamentals</a:t>
            </a:r>
          </a:p>
        </p:txBody>
      </p:sp>
      <p:sp>
        <p:nvSpPr>
          <p:cNvPr id="6" name="TextBox 5"/>
          <p:cNvSpPr txBox="1"/>
          <p:nvPr/>
        </p:nvSpPr>
        <p:spPr>
          <a:xfrm>
            <a:off x="533400" y="990600"/>
            <a:ext cx="6207550" cy="1569660"/>
          </a:xfrm>
          <a:prstGeom prst="rect">
            <a:avLst/>
          </a:prstGeom>
          <a:noFill/>
        </p:spPr>
        <p:txBody>
          <a:bodyPr wrap="square">
            <a:spAutoFit/>
          </a:bodyPr>
          <a:lstStyle/>
          <a:p>
            <a:r>
              <a:rPr lang="en-US" sz="4800" spc="-10" dirty="0">
                <a:solidFill>
                  <a:srgbClr val="FFFFFF"/>
                </a:solidFill>
                <a:latin typeface="Calibri" panose="020F0502020204030204"/>
                <a:cs typeface="Calibri" panose="020F0502020204030204"/>
              </a:rPr>
              <a:t>Principle of</a:t>
            </a:r>
          </a:p>
          <a:p>
            <a:r>
              <a:rPr lang="en-US" sz="4800" spc="-10" dirty="0">
                <a:solidFill>
                  <a:srgbClr val="FFFFFF"/>
                </a:solidFill>
                <a:latin typeface="Calibri" panose="020F0502020204030204"/>
                <a:cs typeface="Calibri" panose="020F0502020204030204"/>
              </a:rPr>
              <a:t>Cloud Computing</a:t>
            </a:r>
            <a:endParaRPr lang="en-US"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09800" y="152400"/>
            <a:ext cx="9751483" cy="606425"/>
          </a:xfrm>
        </p:spPr>
        <p:txBody>
          <a:bodyPr>
            <a:normAutofit fontScale="90000"/>
          </a:bodyPr>
          <a:lstStyle/>
          <a:p>
            <a:r>
              <a:rPr lang="en-US" sz="4000" b="1" dirty="0">
                <a:solidFill>
                  <a:srgbClr val="FF0000"/>
                </a:solidFill>
                <a:latin typeface="Comic Sans MS" panose="030F0702030302020204" pitchFamily="66" charset="0"/>
                <a:ea typeface="+mn-ea"/>
                <a:cs typeface="+mn-cs"/>
              </a:rPr>
              <a:t>Cloud computing architecture</a:t>
            </a:r>
          </a:p>
        </p:txBody>
      </p:sp>
      <p:pic>
        <p:nvPicPr>
          <p:cNvPr id="5" name="Content Placeholder 4" descr="Diagram&#10;&#10;Description automatically generated"/>
          <p:cNvPicPr>
            <a:picLocks noGrp="1" noChangeAspect="1"/>
          </p:cNvPicPr>
          <p:nvPr>
            <p:ph idx="1"/>
          </p:nvPr>
        </p:nvPicPr>
        <p:blipFill rotWithShape="1">
          <a:blip r:embed="rId3">
            <a:extLst>
              <a:ext uri="{28A0092B-C50C-407E-A947-70E740481C1C}">
                <a14:useLocalDpi xmlns:a14="http://schemas.microsoft.com/office/drawing/2010/main" val="0"/>
              </a:ext>
            </a:extLst>
          </a:blip>
          <a:srcRect t="7599"/>
          <a:stretch>
            <a:fillRect/>
          </a:stretch>
        </p:blipFill>
        <p:spPr>
          <a:xfrm>
            <a:off x="1828800" y="990600"/>
            <a:ext cx="7921625" cy="5559439"/>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9751483" cy="606425"/>
          </a:xfrm>
        </p:spPr>
        <p:txBody>
          <a:bodyPr>
            <a:normAutofit fontScale="90000"/>
          </a:bodyPr>
          <a:lstStyle/>
          <a:p>
            <a:r>
              <a:rPr lang="en-US" sz="4000" b="1">
                <a:solidFill>
                  <a:srgbClr val="FF0000"/>
                </a:solidFill>
                <a:latin typeface="Comic Sans MS" panose="030F0702030302020204" pitchFamily="66" charset="0"/>
                <a:ea typeface="+mn-ea"/>
                <a:cs typeface="+mn-cs"/>
              </a:rPr>
              <a:t>Cloud computing architecture</a:t>
            </a:r>
            <a:endParaRPr lang="en-US" sz="4000" b="1" dirty="0">
              <a:solidFill>
                <a:srgbClr val="FF0000"/>
              </a:solidFill>
              <a:latin typeface="Comic Sans MS" panose="030F0702030302020204" pitchFamily="66" charset="0"/>
              <a:ea typeface="+mn-ea"/>
              <a:cs typeface="+mn-cs"/>
            </a:endParaRPr>
          </a:p>
        </p:txBody>
      </p:sp>
      <p:sp>
        <p:nvSpPr>
          <p:cNvPr id="3" name="Content Placeholder 2"/>
          <p:cNvSpPr>
            <a:spLocks noGrp="1"/>
          </p:cNvSpPr>
          <p:nvPr>
            <p:ph idx="1"/>
          </p:nvPr>
        </p:nvSpPr>
        <p:spPr>
          <a:xfrm>
            <a:off x="609600" y="990600"/>
            <a:ext cx="10663767" cy="4114800"/>
          </a:xfrm>
        </p:spPr>
        <p:txBody>
          <a:bodyPr>
            <a:normAutofit fontScale="92500" lnSpcReduction="10000"/>
          </a:bodyPr>
          <a:lstStyle/>
          <a:p>
            <a:pPr marL="0" indent="0" algn="just">
              <a:buNone/>
            </a:pPr>
            <a:r>
              <a:rPr lang="en-US" sz="2400" b="1" dirty="0">
                <a:latin typeface="Comic Sans MS" panose="030F0702030302020204" pitchFamily="66" charset="0"/>
              </a:rPr>
              <a:t>Cloud computing architecture is divided into the following two parts </a:t>
            </a:r>
          </a:p>
          <a:p>
            <a:pPr marL="0" indent="0" algn="just">
              <a:buNone/>
            </a:pPr>
            <a:endParaRPr lang="en-US" sz="2400" b="1" dirty="0">
              <a:latin typeface="Comic Sans MS" panose="030F0702030302020204" pitchFamily="66" charset="0"/>
            </a:endParaRPr>
          </a:p>
          <a:p>
            <a:pPr marL="0" indent="0" algn="just">
              <a:buNone/>
            </a:pPr>
            <a:r>
              <a:rPr lang="en-US" sz="2400" b="1" dirty="0">
                <a:latin typeface="Comic Sans MS" panose="030F0702030302020204" pitchFamily="66" charset="0"/>
              </a:rPr>
              <a:t>Front End</a:t>
            </a:r>
          </a:p>
          <a:p>
            <a:pPr algn="just"/>
            <a:r>
              <a:rPr lang="en-US" sz="2400" dirty="0">
                <a:latin typeface="Comic Sans MS" panose="030F0702030302020204" pitchFamily="66" charset="0"/>
              </a:rPr>
              <a:t>The front end is used by the client. It contains client-side interfaces and applications that are required to access the cloud computing platforms. The front end includes web servers (including Chrome, Firefox, internet explorer, etc.), thin &amp; fat clients, tablets, and mobile devices.</a:t>
            </a:r>
          </a:p>
          <a:p>
            <a:pPr marL="0" indent="0" algn="just">
              <a:buNone/>
            </a:pPr>
            <a:r>
              <a:rPr lang="en-US" sz="2400" b="1" dirty="0">
                <a:latin typeface="Comic Sans MS" panose="030F0702030302020204" pitchFamily="66" charset="0"/>
              </a:rPr>
              <a:t>Back End</a:t>
            </a:r>
          </a:p>
          <a:p>
            <a:pPr algn="just"/>
            <a:r>
              <a:rPr lang="en-US" sz="2400" dirty="0">
                <a:latin typeface="Comic Sans MS" panose="030F0702030302020204" pitchFamily="66" charset="0"/>
              </a:rPr>
              <a:t>The back end is used by the service provider. It manages all the resources that are required to provide cloud computing services. It includes a huge amount of data storage, security mechanism, virtual machines, deploying models, servers, traffic control mechanisms, etc.</a:t>
            </a:r>
          </a:p>
          <a:p>
            <a:endParaRPr lang="en-US" dirty="0"/>
          </a:p>
        </p:txBody>
      </p:sp>
      <p:sp>
        <p:nvSpPr>
          <p:cNvPr id="5" name="TextBox 4"/>
          <p:cNvSpPr txBox="1"/>
          <p:nvPr/>
        </p:nvSpPr>
        <p:spPr>
          <a:xfrm>
            <a:off x="2590800" y="5257800"/>
            <a:ext cx="6096000" cy="995785"/>
          </a:xfrm>
          <a:prstGeom prst="rect">
            <a:avLst/>
          </a:prstGeom>
          <a:noFill/>
        </p:spPr>
        <p:txBody>
          <a:bodyPr wrap="square">
            <a:spAutoFit/>
          </a:bodyPr>
          <a:lstStyle/>
          <a:p>
            <a:pPr marL="609600" indent="-558800">
              <a:lnSpc>
                <a:spcPct val="150000"/>
              </a:lnSpc>
              <a:spcBef>
                <a:spcPts val="855"/>
              </a:spcBef>
              <a:buClr>
                <a:srgbClr val="000000"/>
              </a:buClr>
              <a:buSzPct val="100000"/>
              <a:buChar char="•"/>
            </a:pPr>
            <a:r>
              <a:rPr lang="en-GB" sz="1800">
                <a:solidFill>
                  <a:srgbClr val="000000"/>
                </a:solidFill>
                <a:latin typeface="Calibri" panose="020F0502020204030204"/>
                <a:ea typeface="Calibri" panose="020F0502020204030204"/>
                <a:cs typeface="Calibri" panose="020F0502020204030204"/>
                <a:sym typeface="Calibri" panose="020F0502020204030204"/>
              </a:rPr>
              <a:t>Functionality that uses internet-based resources </a:t>
            </a:r>
          </a:p>
          <a:p>
            <a:pPr marL="609600" indent="-558800">
              <a:lnSpc>
                <a:spcPct val="150000"/>
              </a:lnSpc>
              <a:spcBef>
                <a:spcPts val="855"/>
              </a:spcBef>
              <a:buClr>
                <a:srgbClr val="000000"/>
              </a:buClr>
              <a:buSzPct val="100000"/>
              <a:buChar char="•"/>
            </a:pPr>
            <a:r>
              <a:rPr lang="en-GB" sz="1800">
                <a:solidFill>
                  <a:srgbClr val="000000"/>
                </a:solidFill>
                <a:latin typeface="Calibri" panose="020F0502020204030204"/>
                <a:ea typeface="Calibri" panose="020F0502020204030204"/>
                <a:cs typeface="Calibri" panose="020F0502020204030204"/>
                <a:sym typeface="Calibri" panose="020F0502020204030204"/>
              </a:rPr>
              <a:t>Only the </a:t>
            </a:r>
            <a:r>
              <a:rPr lang="en-GB" sz="1800" b="1" u="sng">
                <a:solidFill>
                  <a:srgbClr val="000000"/>
                </a:solidFill>
                <a:latin typeface="Calibri" panose="020F0502020204030204"/>
                <a:ea typeface="Calibri" panose="020F0502020204030204"/>
                <a:cs typeface="Calibri" panose="020F0502020204030204"/>
                <a:sym typeface="Calibri" panose="020F0502020204030204"/>
              </a:rPr>
              <a:t>interface</a:t>
            </a:r>
            <a:r>
              <a:rPr lang="en-GB" sz="1800">
                <a:solidFill>
                  <a:srgbClr val="000000"/>
                </a:solidFill>
                <a:latin typeface="Calibri" panose="020F0502020204030204"/>
                <a:ea typeface="Calibri" panose="020F0502020204030204"/>
                <a:cs typeface="Calibri" panose="020F0502020204030204"/>
                <a:sym typeface="Calibri" panose="020F0502020204030204"/>
              </a:rPr>
              <a:t> dealt with on the client side.</a:t>
            </a:r>
            <a:endParaRPr lang="en-GB" sz="1800" dirty="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09800" y="152400"/>
            <a:ext cx="9751483" cy="606425"/>
          </a:xfrm>
        </p:spPr>
        <p:txBody>
          <a:bodyPr>
            <a:normAutofit fontScale="90000"/>
          </a:bodyPr>
          <a:lstStyle/>
          <a:p>
            <a:r>
              <a:rPr lang="en-US" sz="4000" b="1" dirty="0">
                <a:solidFill>
                  <a:srgbClr val="FF0000"/>
                </a:solidFill>
                <a:latin typeface="Comic Sans MS" panose="030F0702030302020204" pitchFamily="66" charset="0"/>
                <a:ea typeface="+mn-ea"/>
                <a:cs typeface="+mn-cs"/>
              </a:rPr>
              <a:t>Cloud Computing Architecture</a:t>
            </a:r>
          </a:p>
        </p:txBody>
      </p:sp>
      <p:pic>
        <p:nvPicPr>
          <p:cNvPr id="1026" name="Picture 2" descr="Cloud Computing Architecture - TechVidvan"/>
          <p:cNvPicPr>
            <a:picLocks noChangeAspect="1" noChangeArrowheads="1"/>
          </p:cNvPicPr>
          <p:nvPr/>
        </p:nvPicPr>
        <p:blipFill rotWithShape="1">
          <a:blip r:embed="rId3">
            <a:extLst>
              <a:ext uri="{28A0092B-C50C-407E-A947-70E740481C1C}">
                <a14:useLocalDpi xmlns:a14="http://schemas.microsoft.com/office/drawing/2010/main" val="0"/>
              </a:ext>
            </a:extLst>
          </a:blip>
          <a:srcRect l="5080" t="20034" r="5189" b="3770"/>
          <a:stretch>
            <a:fillRect/>
          </a:stretch>
        </p:blipFill>
        <p:spPr bwMode="auto">
          <a:xfrm>
            <a:off x="762000" y="1143000"/>
            <a:ext cx="10717323"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altLang="en-US" sz="3700" b="1">
                <a:latin typeface="Comic Sans MS" panose="030F0702030302020204" pitchFamily="66" charset="0"/>
                <a:ea typeface="+mn-ea"/>
                <a:cs typeface="+mn-cs"/>
              </a:rPr>
              <a:t>Components of Cloud Computing Architecture</a:t>
            </a:r>
            <a:endParaRPr lang="en-US" sz="3700" b="1">
              <a:latin typeface="Comic Sans MS" panose="030F0702030302020204" pitchFamily="66" charset="0"/>
              <a:ea typeface="+mn-ea"/>
              <a:cs typeface="+mn-cs"/>
            </a:endParaRPr>
          </a:p>
        </p:txBody>
      </p:sp>
      <p:sp>
        <p:nvSpPr>
          <p:cNvPr id="4" name="Rectangle 1"/>
          <p:cNvSpPr>
            <a:spLocks noGrp="1" noChangeArrowheads="1"/>
          </p:cNvSpPr>
          <p:nvPr>
            <p:ph idx="1"/>
          </p:nvPr>
        </p:nvSpPr>
        <p:spPr bwMode="auto">
          <a:xfrm>
            <a:off x="761802" y="2743200"/>
            <a:ext cx="4646905" cy="36131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pPr>
            <a:r>
              <a:rPr lang="en-US" altLang="en-US" sz="1700">
                <a:latin typeface="Comic Sans MS" panose="030F0702030302020204" pitchFamily="66" charset="0"/>
              </a:rPr>
              <a:t>There are the following components of cloud computing architecture -</a:t>
            </a:r>
          </a:p>
          <a:p>
            <a:pPr marL="0" marR="0" lvl="0" indent="0" defTabSz="914400" rtl="0" eaLnBrk="0" fontAlgn="base" latinLnBrk="0" hangingPunct="0">
              <a:spcBef>
                <a:spcPct val="0"/>
              </a:spcBef>
              <a:spcAft>
                <a:spcPts val="600"/>
              </a:spcAft>
              <a:buClrTx/>
              <a:buSzTx/>
              <a:buFontTx/>
              <a:buNone/>
            </a:pPr>
            <a:r>
              <a:rPr lang="en-US" altLang="en-US" sz="1700" b="1">
                <a:latin typeface="Comic Sans MS" panose="030F0702030302020204" pitchFamily="66" charset="0"/>
              </a:rPr>
              <a:t>1. Client Infrastructure</a:t>
            </a:r>
          </a:p>
          <a:p>
            <a:pPr marL="0" marR="0" lvl="0" indent="0" defTabSz="914400" rtl="0" eaLnBrk="0" fontAlgn="base" latinLnBrk="0" hangingPunct="0">
              <a:spcBef>
                <a:spcPct val="0"/>
              </a:spcBef>
              <a:spcAft>
                <a:spcPts val="600"/>
              </a:spcAft>
              <a:buClrTx/>
              <a:buSzTx/>
              <a:buFontTx/>
              <a:buNone/>
            </a:pPr>
            <a:r>
              <a:rPr lang="en-US" altLang="en-US" sz="1700">
                <a:latin typeface="Comic Sans MS" panose="030F0702030302020204" pitchFamily="66" charset="0"/>
              </a:rPr>
              <a:t>Client Infrastructure is a Front end component. It provides GUI (Graphical User Interface)  to interact with the cloud.</a:t>
            </a:r>
          </a:p>
          <a:p>
            <a:pPr marL="0" marR="0" lvl="0" indent="0" defTabSz="914400" rtl="0" eaLnBrk="0" fontAlgn="base" latinLnBrk="0" hangingPunct="0">
              <a:spcBef>
                <a:spcPct val="0"/>
              </a:spcBef>
              <a:spcAft>
                <a:spcPts val="600"/>
              </a:spcAft>
              <a:buClrTx/>
              <a:buSzTx/>
              <a:buFontTx/>
              <a:buNone/>
            </a:pPr>
            <a:r>
              <a:rPr lang="en-US" altLang="en-US" sz="1700" b="1">
                <a:latin typeface="Comic Sans MS" panose="030F0702030302020204" pitchFamily="66" charset="0"/>
              </a:rPr>
              <a:t>2. Application</a:t>
            </a:r>
          </a:p>
          <a:p>
            <a:pPr marL="0" marR="0" lvl="0" indent="0" defTabSz="914400" rtl="0" eaLnBrk="0" fontAlgn="base" latinLnBrk="0" hangingPunct="0">
              <a:spcBef>
                <a:spcPct val="0"/>
              </a:spcBef>
              <a:spcAft>
                <a:spcPts val="600"/>
              </a:spcAft>
              <a:buClrTx/>
              <a:buSzTx/>
              <a:buFontTx/>
              <a:buNone/>
            </a:pPr>
            <a:r>
              <a:rPr lang="en-US" altLang="en-US" sz="1700">
                <a:latin typeface="Comic Sans MS" panose="030F0702030302020204" pitchFamily="66" charset="0"/>
              </a:rPr>
              <a:t>The application may be any software or platform that a client wants to access.</a:t>
            </a:r>
          </a:p>
          <a:p>
            <a:pPr marL="0" marR="0" lvl="0" indent="0" defTabSz="914400" rtl="0" eaLnBrk="0" fontAlgn="base" latinLnBrk="0" hangingPunct="0">
              <a:spcBef>
                <a:spcPct val="0"/>
              </a:spcBef>
              <a:spcAft>
                <a:spcPts val="600"/>
              </a:spcAft>
              <a:buClrTx/>
              <a:buSzTx/>
              <a:buFontTx/>
              <a:buNone/>
            </a:pPr>
            <a:r>
              <a:rPr lang="en-US" altLang="en-US" sz="1700" b="1">
                <a:latin typeface="Comic Sans MS" panose="030F0702030302020204" pitchFamily="66" charset="0"/>
              </a:rPr>
              <a:t>3. Service</a:t>
            </a:r>
          </a:p>
          <a:p>
            <a:pPr marL="0" marR="0" lvl="0" indent="0" defTabSz="914400" rtl="0" eaLnBrk="0" fontAlgn="base" latinLnBrk="0" hangingPunct="0">
              <a:spcBef>
                <a:spcPct val="0"/>
              </a:spcBef>
              <a:spcAft>
                <a:spcPts val="600"/>
              </a:spcAft>
              <a:buClrTx/>
              <a:buSzTx/>
              <a:buFontTx/>
              <a:buNone/>
            </a:pPr>
            <a:r>
              <a:rPr lang="en-US" altLang="en-US" sz="1700">
                <a:latin typeface="Comic Sans MS" panose="030F0702030302020204" pitchFamily="66" charset="0"/>
              </a:rPr>
              <a:t>A Cloud Services manages that which type of service you access according to the client’s requirement.</a:t>
            </a:r>
          </a:p>
        </p:txBody>
      </p:sp>
      <p:pic>
        <p:nvPicPr>
          <p:cNvPr id="6" name="Picture 5" descr="A 3D pattern of ring shapes connected by lines">
            <a:extLst>
              <a:ext uri="{FF2B5EF4-FFF2-40B4-BE49-F238E27FC236}">
                <a16:creationId xmlns:a16="http://schemas.microsoft.com/office/drawing/2014/main" id="{594E3474-B96E-B209-D9EE-9885060C7314}"/>
              </a:ext>
            </a:extLst>
          </p:cNvPr>
          <p:cNvPicPr>
            <a:picLocks noChangeAspect="1"/>
          </p:cNvPicPr>
          <p:nvPr/>
        </p:nvPicPr>
        <p:blipFill>
          <a:blip r:embed="rId2"/>
          <a:srcRect l="8611" r="41333"/>
          <a:stretch/>
        </p:blipFill>
        <p:spPr>
          <a:xfrm>
            <a:off x="6096000" y="1"/>
            <a:ext cx="6102825"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lluminated server room panel">
            <a:extLst>
              <a:ext uri="{FF2B5EF4-FFF2-40B4-BE49-F238E27FC236}">
                <a16:creationId xmlns:a16="http://schemas.microsoft.com/office/drawing/2014/main" id="{6BEAE9F1-A3C1-66FC-3B72-6E646CE153C2}"/>
              </a:ext>
            </a:extLst>
          </p:cNvPr>
          <p:cNvPicPr>
            <a:picLocks noChangeAspect="1"/>
          </p:cNvPicPr>
          <p:nvPr/>
        </p:nvPicPr>
        <p:blipFill>
          <a:blip r:embed="rId2"/>
          <a:srcRect l="17002" r="23733" b="-1"/>
          <a:stretch/>
        </p:blipFill>
        <p:spPr>
          <a:xfrm>
            <a:off x="6301990" y="-9940"/>
            <a:ext cx="6035846" cy="7096539"/>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761801" y="328512"/>
            <a:ext cx="4778387" cy="1628970"/>
          </a:xfrm>
        </p:spPr>
        <p:txBody>
          <a:bodyPr anchor="ctr">
            <a:normAutofit/>
          </a:bodyPr>
          <a:lstStyle/>
          <a:p>
            <a:r>
              <a:rPr lang="en-GB" altLang="en-US" sz="4000" b="1">
                <a:latin typeface="Comic Sans MS" panose="030F0702030302020204" pitchFamily="66" charset="0"/>
                <a:ea typeface="+mn-ea"/>
                <a:cs typeface="+mn-cs"/>
              </a:rPr>
              <a:t>Cloud Computing</a:t>
            </a:r>
            <a:r>
              <a:rPr lang="en-US" sz="4000" b="1">
                <a:latin typeface="Comic Sans MS" panose="030F0702030302020204" pitchFamily="66" charset="0"/>
                <a:ea typeface="+mn-ea"/>
                <a:cs typeface="+mn-cs"/>
              </a:rPr>
              <a:t> Operations</a:t>
            </a:r>
            <a:endParaRPr lang="en-GB" altLang="en-US" sz="4000" b="1">
              <a:latin typeface="Comic Sans MS" panose="030F0702030302020204" pitchFamily="66" charset="0"/>
              <a:ea typeface="+mn-ea"/>
              <a:cs typeface="+mn-cs"/>
            </a:endParaRPr>
          </a:p>
        </p:txBody>
      </p:sp>
      <p:sp>
        <p:nvSpPr>
          <p:cNvPr id="3" name="Content Placeholder 2"/>
          <p:cNvSpPr>
            <a:spLocks noGrp="1"/>
          </p:cNvSpPr>
          <p:nvPr>
            <p:ph idx="1"/>
          </p:nvPr>
        </p:nvSpPr>
        <p:spPr>
          <a:xfrm>
            <a:off x="761801" y="2884929"/>
            <a:ext cx="4659756" cy="3374137"/>
          </a:xfrm>
        </p:spPr>
        <p:txBody>
          <a:bodyPr anchor="ctr">
            <a:normAutofit/>
          </a:bodyPr>
          <a:lstStyle/>
          <a:p>
            <a:r>
              <a:rPr lang="en-US" sz="2000" b="0" i="0">
                <a:effectLst/>
                <a:latin typeface="inter-regular"/>
              </a:rPr>
              <a:t>There are the following operations that we can do using cloud computing:</a:t>
            </a:r>
          </a:p>
          <a:p>
            <a:pPr>
              <a:buFont typeface="Arial" panose="020B0604020202020204" pitchFamily="34" charset="0"/>
              <a:buChar char="•"/>
            </a:pPr>
            <a:r>
              <a:rPr lang="en-US" sz="2000" b="0" i="0">
                <a:effectLst/>
                <a:latin typeface="inter-regular"/>
              </a:rPr>
              <a:t>Developing new applications and services</a:t>
            </a:r>
          </a:p>
          <a:p>
            <a:pPr>
              <a:buFont typeface="Arial" panose="020B0604020202020204" pitchFamily="34" charset="0"/>
              <a:buChar char="•"/>
            </a:pPr>
            <a:r>
              <a:rPr lang="en-US" sz="2000" b="0" i="0">
                <a:effectLst/>
                <a:latin typeface="inter-regular"/>
              </a:rPr>
              <a:t>Storage, back up, and recovery of data</a:t>
            </a:r>
          </a:p>
          <a:p>
            <a:pPr>
              <a:buFont typeface="Arial" panose="020B0604020202020204" pitchFamily="34" charset="0"/>
              <a:buChar char="•"/>
            </a:pPr>
            <a:r>
              <a:rPr lang="en-US" sz="2000" b="0" i="0">
                <a:effectLst/>
                <a:latin typeface="inter-regular"/>
              </a:rPr>
              <a:t>Hosting blogs and websites</a:t>
            </a:r>
          </a:p>
          <a:p>
            <a:pPr>
              <a:buFont typeface="Arial" panose="020B0604020202020204" pitchFamily="34" charset="0"/>
              <a:buChar char="•"/>
            </a:pPr>
            <a:r>
              <a:rPr lang="en-US" sz="2000" b="0" i="0">
                <a:effectLst/>
                <a:latin typeface="inter-regular"/>
              </a:rPr>
              <a:t>Delivery of software on demand</a:t>
            </a:r>
          </a:p>
          <a:p>
            <a:pPr>
              <a:buFont typeface="Arial" panose="020B0604020202020204" pitchFamily="34" charset="0"/>
              <a:buChar char="•"/>
            </a:pPr>
            <a:r>
              <a:rPr lang="en-US" sz="2000" b="0" i="0">
                <a:effectLst/>
                <a:latin typeface="inter-regular"/>
              </a:rPr>
              <a:t>Analysis of data</a:t>
            </a:r>
          </a:p>
          <a:p>
            <a:pPr>
              <a:buFont typeface="Arial" panose="020B0604020202020204" pitchFamily="34" charset="0"/>
              <a:buChar char="•"/>
            </a:pPr>
            <a:r>
              <a:rPr lang="en-US" sz="2000" b="0" i="0">
                <a:effectLst/>
                <a:latin typeface="inter-regular"/>
              </a:rPr>
              <a:t>Streaming videos and audios</a:t>
            </a:r>
          </a:p>
          <a:p>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ltLang="en-US" sz="4000" b="1" dirty="0">
                <a:solidFill>
                  <a:srgbClr val="FF0000"/>
                </a:solidFill>
                <a:latin typeface="Comic Sans MS" panose="030F0702030302020204" pitchFamily="66" charset="0"/>
                <a:ea typeface="+mn-ea"/>
                <a:cs typeface="+mn-cs"/>
              </a:rPr>
              <a:t>What It cloud computing Provides</a:t>
            </a:r>
            <a:r>
              <a:rPr lang="en-US" altLang="en-US" dirty="0"/>
              <a:t>	</a:t>
            </a:r>
          </a:p>
        </p:txBody>
      </p:sp>
      <p:graphicFrame>
        <p:nvGraphicFramePr>
          <p:cNvPr id="17415" name="Rectangle 3">
            <a:extLst>
              <a:ext uri="{FF2B5EF4-FFF2-40B4-BE49-F238E27FC236}">
                <a16:creationId xmlns:a16="http://schemas.microsoft.com/office/drawing/2014/main" id="{B86BCF6F-DA5C-2B02-7317-44F20CA6AE1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615" name="Rectangle 686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b="1">
                <a:latin typeface="Comic Sans MS" panose="030F0702030302020204" pitchFamily="66" charset="0"/>
                <a:ea typeface="+mn-ea"/>
                <a:cs typeface="+mn-cs"/>
              </a:rPr>
              <a:t>Service Level Agreement</a:t>
            </a:r>
          </a:p>
        </p:txBody>
      </p:sp>
      <p:sp>
        <p:nvSpPr>
          <p:cNvPr id="686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r>
              <a:rPr lang="en-US" sz="1700"/>
              <a:t>Definition</a:t>
            </a:r>
          </a:p>
          <a:p>
            <a:pPr lvl="1"/>
            <a:r>
              <a:rPr lang="en-US" sz="1700"/>
              <a:t>A service-level agreement (SLA) is a contract between a network service provider and a customer that specifies, usually in measurable terms (QoS), what services the network service provider will furnish</a:t>
            </a:r>
            <a:br>
              <a:rPr lang="en-US" sz="1700"/>
            </a:br>
            <a:endParaRPr lang="en-US" sz="1700"/>
          </a:p>
          <a:p>
            <a:r>
              <a:rPr lang="en-US" sz="1700"/>
              <a:t>Common content in contract</a:t>
            </a:r>
          </a:p>
          <a:p>
            <a:pPr lvl="1"/>
            <a:r>
              <a:rPr lang="en-US" sz="1700"/>
              <a:t>Performance guarantee metrics</a:t>
            </a:r>
          </a:p>
          <a:p>
            <a:pPr lvl="2"/>
            <a:r>
              <a:rPr lang="en-US" sz="1700"/>
              <a:t>Up-time and down-time ratio</a:t>
            </a:r>
          </a:p>
          <a:p>
            <a:pPr lvl="2"/>
            <a:r>
              <a:rPr lang="en-US" sz="1700"/>
              <a:t>System throughput</a:t>
            </a:r>
          </a:p>
          <a:p>
            <a:pPr lvl="2"/>
            <a:r>
              <a:rPr lang="en-US" sz="1700"/>
              <a:t>Response time</a:t>
            </a:r>
          </a:p>
          <a:p>
            <a:pPr lvl="1"/>
            <a:r>
              <a:rPr lang="en-US" sz="1700"/>
              <a:t>Problem management detail</a:t>
            </a:r>
          </a:p>
          <a:p>
            <a:pPr lvl="1"/>
            <a:r>
              <a:rPr lang="en-US" sz="1700"/>
              <a:t>Penalties for non-performance</a:t>
            </a:r>
          </a:p>
          <a:p>
            <a:pPr lvl="1"/>
            <a:r>
              <a:rPr lang="en-US" sz="1700"/>
              <a:t>Documented security capabilities</a:t>
            </a:r>
          </a:p>
        </p:txBody>
      </p:sp>
      <p:pic>
        <p:nvPicPr>
          <p:cNvPr id="68610" name="Picture 2" descr="http://www.lma.org.za/wordpress/wp-content/uploads/2010/Feb/sign_contract.jpg"/>
          <p:cNvPicPr>
            <a:picLocks noChangeAspect="1" noChangeArrowheads="1"/>
          </p:cNvPicPr>
          <p:nvPr/>
        </p:nvPicPr>
        <p:blipFill>
          <a:blip r:embed="rId2" cstate="print"/>
          <a:srcRect l="7883" r="1" b="1"/>
          <a:stretch/>
        </p:blipFill>
        <p:spPr bwMode="auto">
          <a:xfrm>
            <a:off x="7675658" y="2093976"/>
            <a:ext cx="3941064" cy="409651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373"/>
          <p:cNvPicPr preferRelativeResize="0"/>
          <p:nvPr/>
        </p:nvPicPr>
        <p:blipFill>
          <a:blip r:embed="rId2"/>
          <a:stretch>
            <a:fillRect/>
          </a:stretch>
        </p:blipFill>
        <p:spPr>
          <a:xfrm>
            <a:off x="8915400" y="4419600"/>
            <a:ext cx="2424253" cy="1256374"/>
          </a:xfrm>
          <a:prstGeom prst="rect">
            <a:avLst/>
          </a:prstGeom>
          <a:noFill/>
          <a:ln>
            <a:noFill/>
          </a:ln>
        </p:spPr>
      </p:pic>
      <p:pic>
        <p:nvPicPr>
          <p:cNvPr id="5" name="Shape 375"/>
          <p:cNvPicPr preferRelativeResize="0"/>
          <p:nvPr/>
        </p:nvPicPr>
        <p:blipFill>
          <a:blip r:embed="rId3"/>
          <a:stretch>
            <a:fillRect/>
          </a:stretch>
        </p:blipFill>
        <p:spPr>
          <a:xfrm>
            <a:off x="24063" y="2895600"/>
            <a:ext cx="1937439" cy="1905000"/>
          </a:xfrm>
          <a:prstGeom prst="rect">
            <a:avLst/>
          </a:prstGeom>
          <a:noFill/>
          <a:ln>
            <a:noFill/>
          </a:ln>
        </p:spPr>
      </p:pic>
      <p:sp>
        <p:nvSpPr>
          <p:cNvPr id="28674" name="Rectangle 2"/>
          <p:cNvSpPr>
            <a:spLocks noGrp="1" noChangeArrowheads="1"/>
          </p:cNvSpPr>
          <p:nvPr>
            <p:ph type="title"/>
          </p:nvPr>
        </p:nvSpPr>
        <p:spPr>
          <a:xfrm>
            <a:off x="1828800" y="0"/>
            <a:ext cx="8153400" cy="990600"/>
          </a:xfrm>
        </p:spPr>
        <p:txBody>
          <a:bodyPr>
            <a:normAutofit/>
          </a:bodyPr>
          <a:lstStyle/>
          <a:p>
            <a:r>
              <a:rPr lang="en-US" altLang="en-US" sz="4000" b="1" dirty="0">
                <a:solidFill>
                  <a:srgbClr val="FF0000"/>
                </a:solidFill>
                <a:latin typeface="Comic Sans MS" panose="030F0702030302020204" pitchFamily="66" charset="0"/>
                <a:ea typeface="+mn-ea"/>
                <a:cs typeface="+mn-cs"/>
              </a:rPr>
              <a:t>Some Commercial Cloud Provider</a:t>
            </a:r>
          </a:p>
        </p:txBody>
      </p:sp>
      <p:sp>
        <p:nvSpPr>
          <p:cNvPr id="24589" name="Slide Number Placeholder 4"/>
          <p:cNvSpPr>
            <a:spLocks noGrp="1"/>
          </p:cNvSpPr>
          <p:nvPr>
            <p:ph type="sldNum" sz="quarter" idx="12"/>
          </p:nvPr>
        </p:nvSpPr>
        <p:spPr bwMode="auto">
          <a:ln>
            <a:miter lim="800000"/>
          </a:ln>
        </p:spPr>
        <p:txBody>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80000"/>
              </a:lnSpc>
            </a:pPr>
            <a:fld id="{2D4A8D38-F89F-4F4A-8A4D-8E6F6ED26827}" type="slidenum">
              <a:rPr lang="en-GB" altLang="en-US" sz="1200">
                <a:solidFill>
                  <a:srgbClr val="FFFFFF"/>
                </a:solidFill>
              </a:rPr>
              <a:t>17</a:t>
            </a:fld>
            <a:endParaRPr lang="en-GB" altLang="en-US" sz="1200">
              <a:solidFill>
                <a:srgbClr val="FFFFFF"/>
              </a:solidFill>
            </a:endParaRPr>
          </a:p>
        </p:txBody>
      </p:sp>
      <p:pic>
        <p:nvPicPr>
          <p:cNvPr id="286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73072" b="-13066"/>
          <a:stretch>
            <a:fillRect/>
          </a:stretch>
        </p:blipFill>
        <p:spPr bwMode="auto">
          <a:xfrm>
            <a:off x="0" y="1447800"/>
            <a:ext cx="2979737" cy="157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86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2895600"/>
            <a:ext cx="3529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867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049000" y="3962400"/>
            <a:ext cx="989012"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5943600"/>
            <a:ext cx="18573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191000"/>
            <a:ext cx="2654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2133600"/>
            <a:ext cx="26955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210800" y="1828800"/>
            <a:ext cx="18510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4114800"/>
            <a:ext cx="17875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744200" y="5562600"/>
            <a:ext cx="1131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7400" y="3581400"/>
            <a:ext cx="43386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26" name="Picture 2" descr="Microsoft Azure in 400 Words or Few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1676400"/>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 name="Shape 372"/>
          <p:cNvPicPr preferRelativeResize="0"/>
          <p:nvPr/>
        </p:nvPicPr>
        <p:blipFill>
          <a:blip r:embed="rId15"/>
          <a:stretch>
            <a:fillRect/>
          </a:stretch>
        </p:blipFill>
        <p:spPr>
          <a:xfrm>
            <a:off x="2971800" y="4953001"/>
            <a:ext cx="3386663" cy="1904999"/>
          </a:xfrm>
          <a:prstGeom prst="rect">
            <a:avLst/>
          </a:prstGeom>
          <a:noFill/>
          <a:ln>
            <a:noFill/>
          </a:ln>
        </p:spPr>
      </p:pic>
      <p:pic>
        <p:nvPicPr>
          <p:cNvPr id="4" name="Shape 374"/>
          <p:cNvPicPr preferRelativeResize="0"/>
          <p:nvPr/>
        </p:nvPicPr>
        <p:blipFill>
          <a:blip r:embed="rId16"/>
          <a:stretch>
            <a:fillRect/>
          </a:stretch>
        </p:blipFill>
        <p:spPr>
          <a:xfrm>
            <a:off x="1295400" y="3962400"/>
            <a:ext cx="2857500" cy="1981200"/>
          </a:xfrm>
          <a:prstGeom prst="rect">
            <a:avLst/>
          </a:prstGeom>
          <a:noFill/>
          <a:ln>
            <a:noFill/>
          </a:ln>
        </p:spPr>
      </p:pic>
      <p:pic>
        <p:nvPicPr>
          <p:cNvPr id="7" name="Shape 377"/>
          <p:cNvPicPr preferRelativeResize="0"/>
          <p:nvPr/>
        </p:nvPicPr>
        <p:blipFill>
          <a:blip r:embed="rId17"/>
          <a:stretch>
            <a:fillRect/>
          </a:stretch>
        </p:blipFill>
        <p:spPr>
          <a:xfrm>
            <a:off x="76200" y="5334000"/>
            <a:ext cx="3199575" cy="1219207"/>
          </a:xfrm>
          <a:prstGeom prst="rect">
            <a:avLst/>
          </a:prstGeom>
          <a:noFill/>
          <a:ln>
            <a:noFill/>
          </a:ln>
        </p:spPr>
      </p:pic>
      <p:pic>
        <p:nvPicPr>
          <p:cNvPr id="8" name="Shape 378"/>
          <p:cNvPicPr preferRelativeResize="0"/>
          <p:nvPr/>
        </p:nvPicPr>
        <p:blipFill>
          <a:blip r:embed="rId18"/>
          <a:stretch>
            <a:fillRect/>
          </a:stretch>
        </p:blipFill>
        <p:spPr>
          <a:xfrm>
            <a:off x="7010400" y="3581400"/>
            <a:ext cx="3162700" cy="940924"/>
          </a:xfrm>
          <a:prstGeom prst="rect">
            <a:avLst/>
          </a:prstGeom>
          <a:noFill/>
          <a:ln>
            <a:noFill/>
          </a:ln>
        </p:spPr>
      </p:pic>
      <p:pic>
        <p:nvPicPr>
          <p:cNvPr id="9" name="Shape 379"/>
          <p:cNvPicPr preferRelativeResize="0"/>
          <p:nvPr/>
        </p:nvPicPr>
        <p:blipFill>
          <a:blip r:embed="rId19"/>
          <a:stretch>
            <a:fillRect/>
          </a:stretch>
        </p:blipFill>
        <p:spPr>
          <a:xfrm>
            <a:off x="6064812" y="5041097"/>
            <a:ext cx="2794775" cy="1754500"/>
          </a:xfrm>
          <a:prstGeom prst="rect">
            <a:avLst/>
          </a:prstGeom>
          <a:noFill/>
          <a:ln>
            <a:noFill/>
          </a:ln>
        </p:spPr>
      </p:pic>
      <p:pic>
        <p:nvPicPr>
          <p:cNvPr id="10" name="Shape 410"/>
          <p:cNvPicPr preferRelativeResize="0"/>
          <p:nvPr/>
        </p:nvPicPr>
        <p:blipFill>
          <a:blip r:embed="rId20"/>
          <a:stretch>
            <a:fillRect/>
          </a:stretch>
        </p:blipFill>
        <p:spPr>
          <a:xfrm>
            <a:off x="2667000" y="1066800"/>
            <a:ext cx="4788440" cy="1187532"/>
          </a:xfrm>
          <a:prstGeom prst="rect">
            <a:avLst/>
          </a:prstGeom>
          <a:noFill/>
          <a:ln>
            <a:noFill/>
          </a:ln>
        </p:spPr>
      </p:pic>
      <p:pic>
        <p:nvPicPr>
          <p:cNvPr id="11" name="Shape 411" descr="Screen Shot 2015-12-17 at 16.49.16.png"/>
          <p:cNvPicPr preferRelativeResize="0"/>
          <p:nvPr/>
        </p:nvPicPr>
        <p:blipFill>
          <a:blip r:embed="rId21"/>
          <a:stretch>
            <a:fillRect/>
          </a:stretch>
        </p:blipFill>
        <p:spPr>
          <a:xfrm>
            <a:off x="10058400" y="381000"/>
            <a:ext cx="2133600" cy="990600"/>
          </a:xfrm>
          <a:prstGeom prst="rect">
            <a:avLst/>
          </a:prstGeom>
          <a:noFill/>
          <a:ln>
            <a:noFill/>
          </a:ln>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2" name="Rectangle 1844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6" name="Rectangle 2"/>
          <p:cNvSpPr>
            <a:spLocks noGrp="1" noChangeArrowheads="1"/>
          </p:cNvSpPr>
          <p:nvPr>
            <p:ph type="title"/>
          </p:nvPr>
        </p:nvSpPr>
        <p:spPr>
          <a:xfrm>
            <a:off x="838200" y="365125"/>
            <a:ext cx="10515600" cy="1325563"/>
          </a:xfrm>
        </p:spPr>
        <p:txBody>
          <a:bodyPr>
            <a:normAutofit/>
          </a:bodyPr>
          <a:lstStyle/>
          <a:p>
            <a:r>
              <a:rPr lang="en-US" altLang="en-US" sz="5400" b="1">
                <a:latin typeface="Comic Sans MS" panose="030F0702030302020204" pitchFamily="66" charset="0"/>
                <a:ea typeface="+mn-ea"/>
                <a:cs typeface="+mn-cs"/>
              </a:rPr>
              <a:t>Essential Characteristics</a:t>
            </a:r>
          </a:p>
        </p:txBody>
      </p:sp>
      <p:sp>
        <p:nvSpPr>
          <p:cNvPr id="1844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7" name="Rectangle 3"/>
          <p:cNvSpPr>
            <a:spLocks noGrp="1" noChangeArrowheads="1"/>
          </p:cNvSpPr>
          <p:nvPr>
            <p:ph idx="1"/>
          </p:nvPr>
        </p:nvSpPr>
        <p:spPr>
          <a:xfrm>
            <a:off x="838200" y="1929384"/>
            <a:ext cx="10515600" cy="4251960"/>
          </a:xfrm>
        </p:spPr>
        <p:txBody>
          <a:bodyPr>
            <a:normAutofit/>
          </a:bodyPr>
          <a:lstStyle/>
          <a:p>
            <a:r>
              <a:rPr lang="en-US" altLang="en-US" sz="1900" i="1"/>
              <a:t>On-demand self-service</a:t>
            </a:r>
          </a:p>
          <a:p>
            <a:pPr lvl="1">
              <a:buFontTx/>
              <a:buNone/>
            </a:pPr>
            <a:r>
              <a:rPr lang="en-US" altLang="en-US" sz="1900"/>
              <a:t>	A consumer can unilaterally provision computing capabilities, such as server time and network storage, as needed automatically without requiring human interaction with each service provider. </a:t>
            </a:r>
          </a:p>
          <a:p>
            <a:r>
              <a:rPr lang="en-US" altLang="en-US" sz="1900" i="1"/>
              <a:t>Broad network access</a:t>
            </a:r>
          </a:p>
          <a:p>
            <a:pPr lvl="1">
              <a:buFontTx/>
              <a:buNone/>
            </a:pPr>
            <a:r>
              <a:rPr lang="en-US" altLang="en-US" sz="1900"/>
              <a:t>	Capabilities are available over the network and accessed through standard mechanisms that promote use by heterogeneous thin or thick client platforms (e.g., mobile phones, tablets, laptops, and workstations). </a:t>
            </a:r>
          </a:p>
          <a:p>
            <a:pPr lvl="1">
              <a:buFontTx/>
              <a:buNone/>
            </a:pPr>
            <a:endParaRPr lang="en-US" altLang="en-US" sz="1900"/>
          </a:p>
          <a:p>
            <a:r>
              <a:rPr lang="en-US" altLang="en-US" sz="1900" i="1"/>
              <a:t>Resource pooling</a:t>
            </a:r>
          </a:p>
          <a:p>
            <a:pPr lvl="1">
              <a:buFontTx/>
              <a:buNone/>
            </a:pPr>
            <a:r>
              <a:rPr lang="en-US" altLang="en-US" sz="1900"/>
              <a:t>	The provider’s computing resources are pooled to serve multiple consumers </a:t>
            </a:r>
          </a:p>
          <a:p>
            <a:pPr lvl="1">
              <a:buFontTx/>
              <a:buNone/>
            </a:pPr>
            <a:r>
              <a:rPr lang="en-US" altLang="en-US" sz="1900"/>
              <a:t>	Resources can be dynamically assigned and reassigned according to customer demand</a:t>
            </a:r>
          </a:p>
          <a:p>
            <a:pPr lvl="1">
              <a:buFontTx/>
              <a:buNone/>
            </a:pPr>
            <a:r>
              <a:rPr lang="en-US" altLang="en-US" sz="1900"/>
              <a:t>	Customer generally may not care where the resources are physically located but should be aware of risks if they are located offshore</a:t>
            </a:r>
          </a:p>
          <a:p>
            <a:pPr lvl="1">
              <a:buFontTx/>
              <a:buNone/>
            </a:pPr>
            <a:endParaRPr lang="en-US" altLang="en-US"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6" name="Rectangle 1946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a:spLocks noGrp="1" noChangeArrowheads="1"/>
          </p:cNvSpPr>
          <p:nvPr>
            <p:ph type="title"/>
          </p:nvPr>
        </p:nvSpPr>
        <p:spPr>
          <a:xfrm>
            <a:off x="838200" y="365125"/>
            <a:ext cx="10515600" cy="1325563"/>
          </a:xfrm>
        </p:spPr>
        <p:txBody>
          <a:bodyPr>
            <a:normAutofit/>
          </a:bodyPr>
          <a:lstStyle/>
          <a:p>
            <a:r>
              <a:rPr lang="en-US" altLang="en-US" sz="5400" b="1">
                <a:latin typeface="Comic Sans MS" panose="030F0702030302020204" pitchFamily="66" charset="0"/>
                <a:ea typeface="+mn-ea"/>
                <a:cs typeface="+mn-cs"/>
              </a:rPr>
              <a:t>Essential Characteristics</a:t>
            </a:r>
          </a:p>
        </p:txBody>
      </p:sp>
      <p:sp>
        <p:nvSpPr>
          <p:cNvPr id="1946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1" name="Rectangle 3"/>
          <p:cNvSpPr>
            <a:spLocks noGrp="1" noChangeArrowheads="1"/>
          </p:cNvSpPr>
          <p:nvPr>
            <p:ph idx="1"/>
          </p:nvPr>
        </p:nvSpPr>
        <p:spPr>
          <a:xfrm>
            <a:off x="838200" y="1929384"/>
            <a:ext cx="10515600" cy="4251960"/>
          </a:xfrm>
        </p:spPr>
        <p:txBody>
          <a:bodyPr>
            <a:normAutofit/>
          </a:bodyPr>
          <a:lstStyle/>
          <a:p>
            <a:r>
              <a:rPr lang="en-US" altLang="en-US" sz="2200" i="1"/>
              <a:t>Rapid elasticity</a:t>
            </a:r>
          </a:p>
          <a:p>
            <a:pPr>
              <a:buFontTx/>
              <a:buNone/>
            </a:pPr>
            <a:r>
              <a:rPr lang="en-US" altLang="en-US" sz="2200" i="1"/>
              <a:t>	Capabilities can be expanded or released automatically (i.e. more CPU power, or ability to handle additional users) </a:t>
            </a:r>
          </a:p>
          <a:p>
            <a:pPr>
              <a:buFontTx/>
              <a:buNone/>
            </a:pPr>
            <a:r>
              <a:rPr lang="en-US" altLang="en-US" sz="2200" i="1"/>
              <a:t>    To the customer this appears seamless, limitless, and responsive to their changing requirements</a:t>
            </a:r>
          </a:p>
          <a:p>
            <a:pPr>
              <a:buFontTx/>
              <a:buNone/>
            </a:pPr>
            <a:r>
              <a:rPr lang="en-US" altLang="en-US" sz="2200" i="1"/>
              <a:t> </a:t>
            </a:r>
          </a:p>
          <a:p>
            <a:r>
              <a:rPr lang="en-US" altLang="en-US" sz="2200" i="1"/>
              <a:t>Measured service</a:t>
            </a:r>
          </a:p>
          <a:p>
            <a:pPr marL="0">
              <a:buNone/>
            </a:pPr>
            <a:r>
              <a:rPr lang="en-US" altLang="en-US" sz="2200" i="1"/>
              <a:t>     Customers are charged for the services they use and the amounts There is a metering concept where    customer resource usage can be monitored, controlled, and reported, providing transparency for both the provider and consumer of the utilized service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1752600"/>
            <a:ext cx="3657600" cy="1338187"/>
          </a:xfrm>
          <a:prstGeom prst="rect">
            <a:avLst/>
          </a:prstGeom>
        </p:spPr>
        <p:txBody>
          <a:bodyPr vert="horz" wrap="square" lIns="0" tIns="106045" rIns="0" bIns="0" rtlCol="0">
            <a:spAutoFit/>
          </a:bodyPr>
          <a:lstStyle/>
          <a:p>
            <a:pPr marL="12700" marR="5080">
              <a:lnSpc>
                <a:spcPct val="100000"/>
              </a:lnSpc>
            </a:pPr>
            <a:r>
              <a:rPr lang="en-US" sz="4000" spc="-10" dirty="0">
                <a:solidFill>
                  <a:schemeClr val="tx1"/>
                </a:solidFill>
                <a:latin typeface="Calibri" panose="020F0502020204030204"/>
                <a:cs typeface="Calibri" panose="020F0502020204030204"/>
              </a:rPr>
              <a:t>Principle of </a:t>
            </a:r>
            <a:br>
              <a:rPr lang="ar-JO" sz="4000" spc="-10" dirty="0">
                <a:solidFill>
                  <a:schemeClr val="tx1"/>
                </a:solidFill>
                <a:latin typeface="Calibri" panose="020F0502020204030204"/>
                <a:cs typeface="Calibri" panose="020F0502020204030204"/>
              </a:rPr>
            </a:br>
            <a:r>
              <a:rPr lang="en-US" sz="4000" spc="-10" dirty="0">
                <a:solidFill>
                  <a:schemeClr val="tx1"/>
                </a:solidFill>
                <a:latin typeface="Calibri" panose="020F0502020204030204"/>
                <a:cs typeface="Calibri" panose="020F0502020204030204"/>
              </a:rPr>
              <a:t>Cloud Computing</a:t>
            </a:r>
            <a:endParaRPr lang="en-US" sz="4000" dirty="0">
              <a:solidFill>
                <a:schemeClr val="tx1"/>
              </a:solidFill>
              <a:latin typeface="Calibri" panose="020F0502020204030204"/>
              <a:cs typeface="Calibri" panose="020F0502020204030204"/>
            </a:endParaRPr>
          </a:p>
        </p:txBody>
      </p:sp>
      <p:sp>
        <p:nvSpPr>
          <p:cNvPr id="3" name="object 3"/>
          <p:cNvSpPr txBox="1"/>
          <p:nvPr/>
        </p:nvSpPr>
        <p:spPr>
          <a:xfrm>
            <a:off x="919988" y="3466592"/>
            <a:ext cx="4109212" cy="889346"/>
          </a:xfrm>
          <a:prstGeom prst="rect">
            <a:avLst/>
          </a:prstGeom>
        </p:spPr>
        <p:txBody>
          <a:bodyPr vert="horz" wrap="square" lIns="0" tIns="57785" rIns="0" bIns="0" rtlCol="0">
            <a:spAutoFit/>
          </a:bodyPr>
          <a:lstStyle/>
          <a:p>
            <a:pPr marL="12700" marR="5080">
              <a:lnSpc>
                <a:spcPct val="100000"/>
              </a:lnSpc>
            </a:pPr>
            <a:r>
              <a:rPr spc="-10" dirty="0">
                <a:cs typeface="Calibri" panose="020F0502020204030204"/>
              </a:rPr>
              <a:t>Chapter 1:</a:t>
            </a:r>
            <a:endParaRPr lang="en-US" spc="-10" dirty="0">
              <a:cs typeface="Calibri" panose="020F0502020204030204"/>
            </a:endParaRPr>
          </a:p>
          <a:p>
            <a:pPr marL="12700" marR="5080">
              <a:lnSpc>
                <a:spcPct val="100000"/>
              </a:lnSpc>
            </a:pPr>
            <a:r>
              <a:rPr lang="en-US" dirty="0"/>
              <a:t>Cloud Computing fundamentals</a:t>
            </a:r>
          </a:p>
          <a:p>
            <a:pPr marL="12700" marR="5080">
              <a:lnSpc>
                <a:spcPct val="100000"/>
              </a:lnSpc>
            </a:pPr>
            <a:r>
              <a:rPr lang="en-US" spc="-10" dirty="0">
                <a:cs typeface="Calibri" panose="020F0502020204030204"/>
              </a:rPr>
              <a:t>Dr. Mohammed Tawfik</a:t>
            </a:r>
          </a:p>
        </p:txBody>
      </p:sp>
      <p:grpSp>
        <p:nvGrpSpPr>
          <p:cNvPr id="4" name="object 4"/>
          <p:cNvGrpSpPr/>
          <p:nvPr/>
        </p:nvGrpSpPr>
        <p:grpSpPr>
          <a:xfrm>
            <a:off x="0" y="0"/>
            <a:ext cx="12192000" cy="1290955"/>
            <a:chOff x="0" y="0"/>
            <a:chExt cx="12192000" cy="1290955"/>
          </a:xfrm>
        </p:grpSpPr>
        <p:sp>
          <p:nvSpPr>
            <p:cNvPr id="5" name="object 5"/>
            <p:cNvSpPr/>
            <p:nvPr/>
          </p:nvSpPr>
          <p:spPr>
            <a:xfrm>
              <a:off x="0" y="0"/>
              <a:ext cx="5533390" cy="1290955"/>
            </a:xfrm>
            <a:custGeom>
              <a:avLst/>
              <a:gdLst/>
              <a:ahLst/>
              <a:cxnLst/>
              <a:rect l="l" t="t" r="r" b="b"/>
              <a:pathLst>
                <a:path w="5533390" h="1290955">
                  <a:moveTo>
                    <a:pt x="5532882" y="0"/>
                  </a:moveTo>
                  <a:lnTo>
                    <a:pt x="0" y="0"/>
                  </a:lnTo>
                  <a:lnTo>
                    <a:pt x="0" y="1290827"/>
                  </a:lnTo>
                  <a:lnTo>
                    <a:pt x="4936998" y="1290827"/>
                  </a:lnTo>
                  <a:lnTo>
                    <a:pt x="5532882" y="0"/>
                  </a:lnTo>
                  <a:close/>
                </a:path>
              </a:pathLst>
            </a:custGeom>
            <a:solidFill>
              <a:srgbClr val="585858"/>
            </a:solidFill>
          </p:spPr>
          <p:txBody>
            <a:bodyPr wrap="square" lIns="0" tIns="0" rIns="0" bIns="0" rtlCol="0"/>
            <a:lstStyle/>
            <a:p>
              <a:endParaRPr dirty="0"/>
            </a:p>
          </p:txBody>
        </p:sp>
        <p:sp>
          <p:nvSpPr>
            <p:cNvPr id="6" name="object 6"/>
            <p:cNvSpPr/>
            <p:nvPr/>
          </p:nvSpPr>
          <p:spPr>
            <a:xfrm>
              <a:off x="5097779" y="0"/>
              <a:ext cx="7094220" cy="1290955"/>
            </a:xfrm>
            <a:custGeom>
              <a:avLst/>
              <a:gdLst/>
              <a:ahLst/>
              <a:cxnLst/>
              <a:rect l="l" t="t" r="r" b="b"/>
              <a:pathLst>
                <a:path w="7094220" h="1290955">
                  <a:moveTo>
                    <a:pt x="7094220" y="0"/>
                  </a:moveTo>
                  <a:lnTo>
                    <a:pt x="595884" y="0"/>
                  </a:lnTo>
                  <a:lnTo>
                    <a:pt x="0" y="1290827"/>
                  </a:lnTo>
                  <a:lnTo>
                    <a:pt x="5920613" y="1290827"/>
                  </a:lnTo>
                  <a:lnTo>
                    <a:pt x="5920613" y="1290447"/>
                  </a:lnTo>
                  <a:lnTo>
                    <a:pt x="7094220" y="1290447"/>
                  </a:lnTo>
                  <a:lnTo>
                    <a:pt x="7094220" y="0"/>
                  </a:lnTo>
                  <a:close/>
                </a:path>
              </a:pathLst>
            </a:custGeom>
            <a:solidFill>
              <a:srgbClr val="7E7E7E">
                <a:alpha val="39999"/>
              </a:srgbClr>
            </a:solidFill>
          </p:spPr>
          <p:txBody>
            <a:bodyPr wrap="square" lIns="0" tIns="0" rIns="0" bIns="0" rtlCol="0"/>
            <a:lstStyle/>
            <a:p>
              <a:endParaRPr dirty="0"/>
            </a:p>
          </p:txBody>
        </p:sp>
      </p:grpSp>
      <p:grpSp>
        <p:nvGrpSpPr>
          <p:cNvPr id="8" name="object 8"/>
          <p:cNvGrpSpPr/>
          <p:nvPr/>
        </p:nvGrpSpPr>
        <p:grpSpPr>
          <a:xfrm>
            <a:off x="0" y="5449823"/>
            <a:ext cx="12192000" cy="1408430"/>
            <a:chOff x="0" y="5449823"/>
            <a:chExt cx="12192000" cy="1408430"/>
          </a:xfrm>
        </p:grpSpPr>
        <p:sp>
          <p:nvSpPr>
            <p:cNvPr id="9" name="object 9"/>
            <p:cNvSpPr/>
            <p:nvPr/>
          </p:nvSpPr>
          <p:spPr>
            <a:xfrm>
              <a:off x="6621780" y="5449823"/>
              <a:ext cx="5570220" cy="1408430"/>
            </a:xfrm>
            <a:custGeom>
              <a:avLst/>
              <a:gdLst/>
              <a:ahLst/>
              <a:cxnLst/>
              <a:rect l="l" t="t" r="r" b="b"/>
              <a:pathLst>
                <a:path w="5570220" h="1408429">
                  <a:moveTo>
                    <a:pt x="5570220" y="0"/>
                  </a:moveTo>
                  <a:lnTo>
                    <a:pt x="652018" y="0"/>
                  </a:lnTo>
                  <a:lnTo>
                    <a:pt x="0" y="1408175"/>
                  </a:lnTo>
                  <a:lnTo>
                    <a:pt x="5570220" y="1408175"/>
                  </a:lnTo>
                  <a:lnTo>
                    <a:pt x="5570220" y="0"/>
                  </a:lnTo>
                  <a:close/>
                </a:path>
              </a:pathLst>
            </a:custGeom>
            <a:noFill/>
          </p:spPr>
          <p:txBody>
            <a:bodyPr wrap="square" lIns="0" tIns="0" rIns="0" bIns="0" rtlCol="0"/>
            <a:lstStyle/>
            <a:p>
              <a:endParaRPr dirty="0"/>
            </a:p>
          </p:txBody>
        </p:sp>
        <p:sp>
          <p:nvSpPr>
            <p:cNvPr id="10" name="object 10"/>
            <p:cNvSpPr/>
            <p:nvPr/>
          </p:nvSpPr>
          <p:spPr>
            <a:xfrm>
              <a:off x="0" y="5449823"/>
              <a:ext cx="7115175" cy="1408430"/>
            </a:xfrm>
            <a:custGeom>
              <a:avLst/>
              <a:gdLst/>
              <a:ahLst/>
              <a:cxnLst/>
              <a:rect l="l" t="t" r="r" b="b"/>
              <a:pathLst>
                <a:path w="7115175" h="1408429">
                  <a:moveTo>
                    <a:pt x="7114794" y="0"/>
                  </a:moveTo>
                  <a:lnTo>
                    <a:pt x="0" y="0"/>
                  </a:lnTo>
                  <a:lnTo>
                    <a:pt x="0" y="1408175"/>
                  </a:lnTo>
                  <a:lnTo>
                    <a:pt x="6462776" y="1408175"/>
                  </a:lnTo>
                  <a:lnTo>
                    <a:pt x="7114794" y="0"/>
                  </a:lnTo>
                  <a:close/>
                </a:path>
              </a:pathLst>
            </a:custGeom>
            <a:solidFill>
              <a:srgbClr val="7E7E7E">
                <a:alpha val="39999"/>
              </a:srgbClr>
            </a:solidFill>
          </p:spPr>
          <p:txBody>
            <a:bodyPr wrap="square" lIns="0" tIns="0" rIns="0" bIns="0" rtlCol="0"/>
            <a:lstStyle/>
            <a:p>
              <a:endParaRPr dirty="0"/>
            </a:p>
          </p:txBody>
        </p:sp>
        <p:sp>
          <p:nvSpPr>
            <p:cNvPr id="12" name="object 12"/>
            <p:cNvSpPr/>
            <p:nvPr/>
          </p:nvSpPr>
          <p:spPr>
            <a:xfrm>
              <a:off x="11192382" y="5759475"/>
              <a:ext cx="60325" cy="97790"/>
            </a:xfrm>
            <a:custGeom>
              <a:avLst/>
              <a:gdLst/>
              <a:ahLst/>
              <a:cxnLst/>
              <a:rect l="l" t="t" r="r" b="b"/>
              <a:pathLst>
                <a:path w="60325" h="97789">
                  <a:moveTo>
                    <a:pt x="32639" y="0"/>
                  </a:moveTo>
                  <a:lnTo>
                    <a:pt x="25146" y="0"/>
                  </a:lnTo>
                  <a:lnTo>
                    <a:pt x="22351" y="292"/>
                  </a:lnTo>
                  <a:lnTo>
                    <a:pt x="1777" y="11683"/>
                  </a:lnTo>
                  <a:lnTo>
                    <a:pt x="1777" y="15544"/>
                  </a:lnTo>
                  <a:lnTo>
                    <a:pt x="2540" y="18529"/>
                  </a:lnTo>
                  <a:lnTo>
                    <a:pt x="3301" y="19240"/>
                  </a:lnTo>
                  <a:lnTo>
                    <a:pt x="4572" y="19342"/>
                  </a:lnTo>
                  <a:lnTo>
                    <a:pt x="5588" y="18922"/>
                  </a:lnTo>
                  <a:lnTo>
                    <a:pt x="8000" y="17233"/>
                  </a:lnTo>
                  <a:lnTo>
                    <a:pt x="15494" y="13411"/>
                  </a:lnTo>
                  <a:lnTo>
                    <a:pt x="20447" y="11722"/>
                  </a:lnTo>
                  <a:lnTo>
                    <a:pt x="23241" y="11302"/>
                  </a:lnTo>
                  <a:lnTo>
                    <a:pt x="29083" y="11302"/>
                  </a:lnTo>
                  <a:lnTo>
                    <a:pt x="42799" y="24942"/>
                  </a:lnTo>
                  <a:lnTo>
                    <a:pt x="42799" y="29209"/>
                  </a:lnTo>
                  <a:lnTo>
                    <a:pt x="3048" y="84010"/>
                  </a:lnTo>
                  <a:lnTo>
                    <a:pt x="1143" y="86398"/>
                  </a:lnTo>
                  <a:lnTo>
                    <a:pt x="126" y="88772"/>
                  </a:lnTo>
                  <a:lnTo>
                    <a:pt x="0" y="90258"/>
                  </a:lnTo>
                  <a:lnTo>
                    <a:pt x="0" y="94132"/>
                  </a:lnTo>
                  <a:lnTo>
                    <a:pt x="635" y="96189"/>
                  </a:lnTo>
                  <a:lnTo>
                    <a:pt x="1397" y="96977"/>
                  </a:lnTo>
                  <a:lnTo>
                    <a:pt x="2921" y="97612"/>
                  </a:lnTo>
                  <a:lnTo>
                    <a:pt x="57912" y="97701"/>
                  </a:lnTo>
                  <a:lnTo>
                    <a:pt x="59055" y="97142"/>
                  </a:lnTo>
                  <a:lnTo>
                    <a:pt x="59817" y="95846"/>
                  </a:lnTo>
                  <a:lnTo>
                    <a:pt x="60198" y="92189"/>
                  </a:lnTo>
                  <a:lnTo>
                    <a:pt x="59944" y="89179"/>
                  </a:lnTo>
                  <a:lnTo>
                    <a:pt x="58927" y="87388"/>
                  </a:lnTo>
                  <a:lnTo>
                    <a:pt x="57785" y="86842"/>
                  </a:lnTo>
                  <a:lnTo>
                    <a:pt x="15494" y="86842"/>
                  </a:lnTo>
                  <a:lnTo>
                    <a:pt x="36195" y="65252"/>
                  </a:lnTo>
                  <a:lnTo>
                    <a:pt x="55625" y="31140"/>
                  </a:lnTo>
                  <a:lnTo>
                    <a:pt x="55880" y="28079"/>
                  </a:lnTo>
                  <a:lnTo>
                    <a:pt x="55880" y="21577"/>
                  </a:lnTo>
                  <a:lnTo>
                    <a:pt x="36830" y="647"/>
                  </a:lnTo>
                  <a:lnTo>
                    <a:pt x="32639" y="0"/>
                  </a:lnTo>
                  <a:close/>
                </a:path>
              </a:pathLst>
            </a:custGeom>
            <a:solidFill>
              <a:srgbClr val="FFFFFF">
                <a:alpha val="79998"/>
              </a:srgbClr>
            </a:solidFill>
          </p:spPr>
          <p:txBody>
            <a:bodyPr wrap="square" lIns="0" tIns="0" rIns="0" bIns="0" rtlCol="0"/>
            <a:lstStyle/>
            <a:p>
              <a:endParaRPr dirty="0"/>
            </a:p>
          </p:txBody>
        </p:sp>
      </p:grpSp>
      <p:sp>
        <p:nvSpPr>
          <p:cNvPr id="13" name="object 4"/>
          <p:cNvSpPr txBox="1"/>
          <p:nvPr/>
        </p:nvSpPr>
        <p:spPr>
          <a:xfrm>
            <a:off x="10515600" y="6629400"/>
            <a:ext cx="1560068" cy="184666"/>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panose="020F0502020204030204"/>
                <a:ea typeface="+mn-ea"/>
                <a:cs typeface="Calibri" panose="020F0502020204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pPr>
            <a:r>
              <a:rPr lang="en-US" b="1" spc="-10" dirty="0">
                <a:cs typeface="Calibri" panose="020F0502020204030204"/>
              </a:rPr>
              <a:t>Dr. Mohammed Tawfik</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209800"/>
            <a:ext cx="5343525" cy="16069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11" name="Rectangle 256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4" name="Rectangle 2"/>
          <p:cNvSpPr>
            <a:spLocks noGrp="1" noChangeArrowheads="1"/>
          </p:cNvSpPr>
          <p:nvPr>
            <p:ph type="title"/>
          </p:nvPr>
        </p:nvSpPr>
        <p:spPr>
          <a:xfrm>
            <a:off x="572493" y="238539"/>
            <a:ext cx="11018520" cy="1434415"/>
          </a:xfrm>
        </p:spPr>
        <p:txBody>
          <a:bodyPr anchor="b">
            <a:normAutofit/>
          </a:bodyPr>
          <a:lstStyle/>
          <a:p>
            <a:pPr eaLnBrk="1" hangingPunct="1"/>
            <a:r>
              <a:rPr lang="en-US" altLang="en-US" sz="5400" b="1">
                <a:latin typeface="Comic Sans MS" panose="030F0702030302020204" pitchFamily="66" charset="0"/>
                <a:ea typeface="+mn-ea"/>
                <a:cs typeface="+mn-cs"/>
              </a:rPr>
              <a:t>Where Is My Data?</a:t>
            </a:r>
          </a:p>
        </p:txBody>
      </p:sp>
      <p:sp>
        <p:nvSpPr>
          <p:cNvPr id="256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5" name="Rectangle 3"/>
          <p:cNvSpPr>
            <a:spLocks noGrp="1" noChangeArrowheads="1"/>
          </p:cNvSpPr>
          <p:nvPr>
            <p:ph idx="1"/>
          </p:nvPr>
        </p:nvSpPr>
        <p:spPr>
          <a:xfrm>
            <a:off x="572493" y="2071316"/>
            <a:ext cx="6713552" cy="4119172"/>
          </a:xfrm>
        </p:spPr>
        <p:txBody>
          <a:bodyPr anchor="t">
            <a:normAutofit/>
          </a:bodyPr>
          <a:lstStyle/>
          <a:p>
            <a:pPr eaLnBrk="1" hangingPunct="1"/>
            <a:r>
              <a:rPr lang="en-US" altLang="en-US" sz="2200"/>
              <a:t>Data resides on servers that the customer cannot physically access</a:t>
            </a:r>
          </a:p>
          <a:p>
            <a:pPr eaLnBrk="1" hangingPunct="1"/>
            <a:r>
              <a:rPr lang="en-US" altLang="en-US" sz="2200"/>
              <a:t>Vendors may store data anywhere at lowest cost if not restrained by agreement </a:t>
            </a:r>
          </a:p>
        </p:txBody>
      </p:sp>
      <p:pic>
        <p:nvPicPr>
          <p:cNvPr id="25606" name="Picture 4" descr="data_recovery_image"/>
          <p:cNvPicPr>
            <a:picLocks noChangeAspect="1" noChangeArrowheads="1"/>
          </p:cNvPicPr>
          <p:nvPr/>
        </p:nvPicPr>
        <p:blipFill>
          <a:blip r:embed="rId2">
            <a:extLst>
              <a:ext uri="{28A0092B-C50C-407E-A947-70E740481C1C}">
                <a14:useLocalDpi xmlns:a14="http://schemas.microsoft.com/office/drawing/2010/main" val="0"/>
              </a:ext>
            </a:extLst>
          </a:blip>
          <a:srcRect r="8377"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timeline&#10;&#10;Description automatically generated"/>
          <p:cNvPicPr>
            <a:picLocks noGrp="1" noChangeAspect="1"/>
          </p:cNvPicPr>
          <p:nvPr>
            <p:ph idx="1"/>
          </p:nvPr>
        </p:nvPicPr>
        <p:blipFill rotWithShape="1">
          <a:blip r:embed="rId2">
            <a:extLst>
              <a:ext uri="{28A0092B-C50C-407E-A947-70E740481C1C}">
                <a14:useLocalDpi xmlns:a14="http://schemas.microsoft.com/office/drawing/2010/main" val="0"/>
              </a:ext>
            </a:extLst>
          </a:blip>
          <a:srcRect l="12243" t="3017" r="12629"/>
          <a:stretch>
            <a:fillRect/>
          </a:stretch>
        </p:blipFill>
        <p:spPr>
          <a:xfrm>
            <a:off x="990600" y="175182"/>
            <a:ext cx="10668000" cy="603457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4038600" y="152400"/>
            <a:ext cx="4116916" cy="682625"/>
          </a:xfrm>
        </p:spPr>
        <p:txBody>
          <a:bodyPr/>
          <a:lstStyle/>
          <a:p>
            <a:pPr eaLnBrk="1" hangingPunct="1"/>
            <a:r>
              <a:rPr lang="en-US" altLang="en-US" sz="4000" b="1" dirty="0">
                <a:solidFill>
                  <a:srgbClr val="FF0000"/>
                </a:solidFill>
                <a:latin typeface="Comic Sans MS" panose="030F0702030302020204" pitchFamily="66" charset="0"/>
                <a:ea typeface="+mn-ea"/>
                <a:cs typeface="+mn-cs"/>
              </a:rPr>
              <a:t>Service Models</a:t>
            </a:r>
          </a:p>
        </p:txBody>
      </p:sp>
      <p:pic>
        <p:nvPicPr>
          <p:cNvPr id="3" name="Picture 2" descr="A screenshot of a computer&#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62000"/>
            <a:ext cx="9384113" cy="57007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b="9084"/>
          <a:stretch>
            <a:fillRect/>
          </a:stretch>
        </p:blipFill>
        <p:spPr>
          <a:xfrm>
            <a:off x="1219200" y="457200"/>
            <a:ext cx="9495238" cy="54722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75304" t="-470" r="-84" b="8615"/>
          <a:stretch>
            <a:fillRect/>
          </a:stretch>
        </p:blipFill>
        <p:spPr>
          <a:xfrm>
            <a:off x="9220200" y="685800"/>
            <a:ext cx="2352863" cy="5528821"/>
          </a:xfrm>
          <a:prstGeom prst="rect">
            <a:avLst/>
          </a:prstGeom>
        </p:spPr>
      </p:pic>
      <p:sp>
        <p:nvSpPr>
          <p:cNvPr id="6" name="Rectangle 2"/>
          <p:cNvSpPr>
            <a:spLocks noGrp="1" noChangeArrowheads="1"/>
          </p:cNvSpPr>
          <p:nvPr>
            <p:ph type="title"/>
          </p:nvPr>
        </p:nvSpPr>
        <p:spPr>
          <a:xfrm>
            <a:off x="1524000" y="457200"/>
            <a:ext cx="8763000" cy="838200"/>
          </a:xfrm>
        </p:spPr>
        <p:txBody>
          <a:bodyPr>
            <a:normAutofit fontScale="90000"/>
          </a:bodyPr>
          <a:lstStyle/>
          <a:p>
            <a:pPr algn="ctr"/>
            <a:r>
              <a:rPr lang="en-US" altLang="en-US" sz="4000" b="1" dirty="0">
                <a:solidFill>
                  <a:srgbClr val="FF0000"/>
                </a:solidFill>
                <a:latin typeface="Comic Sans MS" panose="030F0702030302020204" pitchFamily="66" charset="0"/>
                <a:ea typeface="+mn-ea"/>
                <a:cs typeface="+mn-cs"/>
              </a:rPr>
              <a:t>Service Models</a:t>
            </a:r>
            <a:br>
              <a:rPr lang="en-US" altLang="en-US" sz="4000" b="1" dirty="0">
                <a:solidFill>
                  <a:srgbClr val="FF0000"/>
                </a:solidFill>
                <a:latin typeface="Comic Sans MS" panose="030F0702030302020204" pitchFamily="66" charset="0"/>
                <a:ea typeface="+mn-ea"/>
                <a:cs typeface="+mn-cs"/>
              </a:rPr>
            </a:br>
            <a:r>
              <a:rPr lang="en-US" altLang="en-US" sz="4000" b="1" dirty="0">
                <a:solidFill>
                  <a:srgbClr val="FF0000"/>
                </a:solidFill>
                <a:latin typeface="Comic Sans MS" panose="030F0702030302020204" pitchFamily="66" charset="0"/>
              </a:rPr>
              <a:t>Software-as-a-Service (SaaS)</a:t>
            </a:r>
            <a:br>
              <a:rPr lang="en-US" altLang="en-US" sz="4000" b="1" dirty="0">
                <a:solidFill>
                  <a:srgbClr val="FF0000"/>
                </a:solidFill>
                <a:latin typeface="Comic Sans MS" panose="030F0702030302020204" pitchFamily="66" charset="0"/>
              </a:rPr>
            </a:br>
            <a:endParaRPr lang="en-US" altLang="en-US" sz="4000" b="1" dirty="0">
              <a:solidFill>
                <a:srgbClr val="FF0000"/>
              </a:solidFill>
              <a:latin typeface="Comic Sans MS" panose="030F0702030302020204" pitchFamily="66" charset="0"/>
              <a:ea typeface="+mn-ea"/>
              <a:cs typeface="+mn-cs"/>
            </a:endParaRPr>
          </a:p>
        </p:txBody>
      </p:sp>
      <p:sp>
        <p:nvSpPr>
          <p:cNvPr id="7" name="Rectangle 3"/>
          <p:cNvSpPr txBox="1">
            <a:spLocks noChangeArrowheads="1"/>
          </p:cNvSpPr>
          <p:nvPr/>
        </p:nvSpPr>
        <p:spPr bwMode="auto">
          <a:xfrm>
            <a:off x="533400" y="1752600"/>
            <a:ext cx="8229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tx2"/>
              </a:buClr>
              <a:buSzPct val="70000"/>
              <a:buFont typeface="Wingdings" panose="05000000000000000000" pitchFamily="2" charset="2"/>
              <a:buChar char="¡"/>
              <a:defRPr sz="29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l"/>
              <a:defRPr sz="25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2"/>
              </a:buClr>
              <a:buSzPct val="65000"/>
              <a:buFont typeface="Wingdings" panose="05000000000000000000" pitchFamily="2" charset="2"/>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l"/>
              <a:defRPr sz="19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tx2"/>
              </a:buClr>
              <a:buSzPct val="60000"/>
              <a:buFont typeface="Wingdings" panose="05000000000000000000" pitchFamily="2" charset="2"/>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3200" dirty="0"/>
              <a:t>Software-as-a-Service (SaaS) </a:t>
            </a:r>
            <a:r>
              <a:rPr lang="en-US" altLang="en-US" sz="2400" dirty="0"/>
              <a:t>Also referred to as “software on demand,” this service model involves outsourcing the infrastructure, platform, and software/applications.</a:t>
            </a:r>
          </a:p>
          <a:p>
            <a:pPr>
              <a:lnSpc>
                <a:spcPct val="90000"/>
              </a:lnSpc>
            </a:pPr>
            <a:endParaRPr lang="en-US" altLang="en-US" sz="2400" dirty="0"/>
          </a:p>
          <a:p>
            <a:pPr>
              <a:lnSpc>
                <a:spcPct val="90000"/>
              </a:lnSpc>
            </a:pPr>
            <a:r>
              <a:rPr lang="en-US" altLang="en-US" sz="2400" dirty="0"/>
              <a:t>Typically, these services are available to the customer for a fee, pay-as-you-go, or a no charge model.</a:t>
            </a:r>
          </a:p>
          <a:p>
            <a:pPr>
              <a:lnSpc>
                <a:spcPct val="90000"/>
              </a:lnSpc>
            </a:pPr>
            <a:endParaRPr lang="en-US" altLang="en-US" sz="2400" dirty="0"/>
          </a:p>
          <a:p>
            <a:pPr>
              <a:lnSpc>
                <a:spcPct val="90000"/>
              </a:lnSpc>
            </a:pPr>
            <a:r>
              <a:rPr lang="en-US" altLang="en-US" sz="2400" dirty="0"/>
              <a:t>The customer accesses the applications over the internet.</a:t>
            </a:r>
          </a:p>
          <a:p>
            <a:pPr>
              <a:lnSpc>
                <a:spcPct val="90000"/>
              </a:lnSpc>
            </a:pPr>
            <a:endParaRPr lang="en-US"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7720" r="24779" b="8301"/>
          <a:stretch>
            <a:fillRect/>
          </a:stretch>
        </p:blipFill>
        <p:spPr>
          <a:xfrm>
            <a:off x="9220200" y="457200"/>
            <a:ext cx="2611225" cy="5519395"/>
          </a:xfrm>
          <a:prstGeom prst="rect">
            <a:avLst/>
          </a:prstGeom>
        </p:spPr>
      </p:pic>
      <p:sp>
        <p:nvSpPr>
          <p:cNvPr id="6" name="Rectangle 2"/>
          <p:cNvSpPr>
            <a:spLocks noGrp="1" noChangeArrowheads="1"/>
          </p:cNvSpPr>
          <p:nvPr>
            <p:ph type="title"/>
          </p:nvPr>
        </p:nvSpPr>
        <p:spPr>
          <a:xfrm>
            <a:off x="914400" y="457200"/>
            <a:ext cx="9372600" cy="457200"/>
          </a:xfrm>
        </p:spPr>
        <p:txBody>
          <a:bodyPr>
            <a:normAutofit fontScale="90000"/>
          </a:bodyPr>
          <a:lstStyle/>
          <a:p>
            <a:pPr algn="ctr"/>
            <a:r>
              <a:rPr lang="en-US" altLang="en-US" sz="3600" b="1" dirty="0">
                <a:solidFill>
                  <a:srgbClr val="FF0000"/>
                </a:solidFill>
                <a:latin typeface="Comic Sans MS" panose="030F0702030302020204" pitchFamily="66" charset="0"/>
              </a:rPr>
              <a:t>Service Models</a:t>
            </a:r>
            <a:br>
              <a:rPr lang="en-US" altLang="en-US" sz="3600" b="1" dirty="0">
                <a:solidFill>
                  <a:srgbClr val="FF0000"/>
                </a:solidFill>
                <a:latin typeface="Comic Sans MS" panose="030F0702030302020204" pitchFamily="66" charset="0"/>
              </a:rPr>
            </a:br>
            <a:r>
              <a:rPr lang="en-US" altLang="en-US" sz="3600" b="1" dirty="0">
                <a:solidFill>
                  <a:srgbClr val="FF0000"/>
                </a:solidFill>
                <a:latin typeface="Comic Sans MS" panose="030F0702030302020204" pitchFamily="66" charset="0"/>
              </a:rPr>
              <a:t>Platform-as-a-Service (PaaS)</a:t>
            </a:r>
          </a:p>
        </p:txBody>
      </p:sp>
      <p:sp>
        <p:nvSpPr>
          <p:cNvPr id="7" name="Rectangle 3"/>
          <p:cNvSpPr txBox="1">
            <a:spLocks noChangeArrowheads="1"/>
          </p:cNvSpPr>
          <p:nvPr/>
        </p:nvSpPr>
        <p:spPr bwMode="auto">
          <a:xfrm>
            <a:off x="381000" y="1676400"/>
            <a:ext cx="8610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tx2"/>
              </a:buClr>
              <a:buSzPct val="70000"/>
              <a:buFont typeface="Wingdings" panose="05000000000000000000" pitchFamily="2" charset="2"/>
              <a:buChar char="¡"/>
              <a:defRPr sz="29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l"/>
              <a:defRPr sz="25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2"/>
              </a:buClr>
              <a:buSzPct val="65000"/>
              <a:buFont typeface="Wingdings" panose="05000000000000000000" pitchFamily="2" charset="2"/>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l"/>
              <a:defRPr sz="19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tx2"/>
              </a:buClr>
              <a:buSzPct val="60000"/>
              <a:buFont typeface="Wingdings" panose="05000000000000000000" pitchFamily="2" charset="2"/>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en-US" sz="3200" dirty="0"/>
              <a:t>Platform-as-a-Service (PaaS) </a:t>
            </a:r>
            <a:r>
              <a:rPr lang="en-US" altLang="en-US" sz="2400" dirty="0"/>
              <a:t>A service model that involves outsourcing the basic infrastructure and platform (Windows, Unix)</a:t>
            </a:r>
          </a:p>
          <a:p>
            <a:pPr>
              <a:lnSpc>
                <a:spcPct val="90000"/>
              </a:lnSpc>
            </a:pPr>
            <a:endParaRPr lang="en-US" altLang="en-US" sz="2400" dirty="0"/>
          </a:p>
          <a:p>
            <a:pPr>
              <a:lnSpc>
                <a:spcPct val="90000"/>
              </a:lnSpc>
            </a:pPr>
            <a:r>
              <a:rPr lang="en-US" altLang="en-US" sz="2400" dirty="0"/>
              <a:t>PaaS facilitates deploying applications without the cost and complexity of buying and managing the underlying hardware and software where the applications are hosted. </a:t>
            </a:r>
          </a:p>
          <a:p>
            <a:pPr>
              <a:lnSpc>
                <a:spcPct val="90000"/>
              </a:lnSpc>
            </a:pPr>
            <a:endParaRPr lang="en-US" altLang="en-US" sz="2400" dirty="0"/>
          </a:p>
          <a:p>
            <a:pPr>
              <a:lnSpc>
                <a:spcPct val="90000"/>
              </a:lnSpc>
            </a:pPr>
            <a:r>
              <a:rPr lang="en-US" altLang="en-US" sz="2400" b="1" dirty="0"/>
              <a:t>The customer uses their own applications </a:t>
            </a:r>
          </a:p>
          <a:p>
            <a:pPr>
              <a:lnSpc>
                <a:spcPct val="90000"/>
              </a:lnSpc>
            </a:pPr>
            <a:endParaRPr lang="en-US" altLang="en-US" sz="2400" dirty="0"/>
          </a:p>
          <a:p>
            <a:pPr>
              <a:lnSpc>
                <a:spcPct val="90000"/>
              </a:lnSpc>
            </a:pPr>
            <a:endParaRPr lang="en-US" altLang="en-US" sz="2400" dirty="0"/>
          </a:p>
        </p:txBody>
      </p:sp>
      <p:pic>
        <p:nvPicPr>
          <p:cNvPr id="11" name="Picture 10"/>
          <p:cNvPicPr>
            <a:picLocks noChangeAspect="1"/>
          </p:cNvPicPr>
          <p:nvPr/>
        </p:nvPicPr>
        <p:blipFill>
          <a:blip r:embed="rId3"/>
          <a:stretch>
            <a:fillRect/>
          </a:stretch>
        </p:blipFill>
        <p:spPr>
          <a:xfrm>
            <a:off x="7239000" y="4114800"/>
            <a:ext cx="2324100" cy="2247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209800" y="1676400"/>
            <a:ext cx="7543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eaLnBrk="1" fontAlgn="base" hangingPunct="1">
              <a:spcBef>
                <a:spcPct val="0"/>
              </a:spcBef>
              <a:spcAft>
                <a:spcPct val="0"/>
              </a:spcAft>
              <a:defRPr sz="3600" kern="12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600">
                <a:solidFill>
                  <a:schemeClr val="tx2"/>
                </a:solidFill>
                <a:latin typeface="Arial" panose="020B0604020202020204" pitchFamily="34" charset="0"/>
                <a:cs typeface="Arial" panose="020B0604020202020204" pitchFamily="34" charset="0"/>
              </a:defRPr>
            </a:lvl9pPr>
          </a:lstStyle>
          <a:p>
            <a:pPr algn="ctr"/>
            <a:r>
              <a:rPr lang="en-US" altLang="en-US" b="1" dirty="0">
                <a:solidFill>
                  <a:srgbClr val="FF0000"/>
                </a:solidFill>
                <a:latin typeface="Comic Sans MS" panose="030F0702030302020204" pitchFamily="66" charset="0"/>
              </a:rPr>
              <a:t>Service Models</a:t>
            </a:r>
          </a:p>
          <a:p>
            <a:pPr algn="ctr"/>
            <a:r>
              <a:rPr lang="en-US" altLang="en-US" b="1" dirty="0">
                <a:solidFill>
                  <a:srgbClr val="FF0000"/>
                </a:solidFill>
                <a:latin typeface="Comic Sans MS" panose="030F0702030302020204" pitchFamily="66" charset="0"/>
              </a:rPr>
              <a:t>Infrastructure-as-a-Service (IaaS)</a:t>
            </a:r>
          </a:p>
          <a:p>
            <a:pPr algn="ctr"/>
            <a:endParaRPr lang="en-US" altLang="en-US" i="1" dirty="0">
              <a:solidFill>
                <a:schemeClr val="accent2"/>
              </a:solidFill>
            </a:endParaRPr>
          </a:p>
        </p:txBody>
      </p:sp>
      <p:sp>
        <p:nvSpPr>
          <p:cNvPr id="8" name="Rectangle 3"/>
          <p:cNvSpPr txBox="1">
            <a:spLocks noChangeArrowheads="1"/>
          </p:cNvSpPr>
          <p:nvPr/>
        </p:nvSpPr>
        <p:spPr bwMode="auto">
          <a:xfrm>
            <a:off x="685800" y="1676400"/>
            <a:ext cx="7391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tx2"/>
              </a:buClr>
              <a:buSzPct val="70000"/>
              <a:buFont typeface="Wingdings" panose="05000000000000000000" pitchFamily="2" charset="2"/>
              <a:buChar char="¡"/>
              <a:defRPr sz="29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l"/>
              <a:defRPr sz="25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tx2"/>
              </a:buClr>
              <a:buSzPct val="65000"/>
              <a:buFont typeface="Wingdings" panose="05000000000000000000" pitchFamily="2" charset="2"/>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70000"/>
              <a:buFont typeface="Wingdings" panose="05000000000000000000" pitchFamily="2" charset="2"/>
              <a:buChar char="l"/>
              <a:defRPr sz="19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tx2"/>
              </a:buClr>
              <a:buSzPct val="60000"/>
              <a:buFont typeface="Wingdings" panose="05000000000000000000" pitchFamily="2" charset="2"/>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800" dirty="0"/>
              <a:t>Infrastructure-as-a-Service (IaaS)</a:t>
            </a:r>
          </a:p>
          <a:p>
            <a:r>
              <a:rPr lang="en-US" altLang="en-US" sz="2000" dirty="0"/>
              <a:t>A service model that involves outsourcing the basic infrastructure used to support operations--including storage, hardware, servers, and networking components. </a:t>
            </a:r>
          </a:p>
          <a:p>
            <a:endParaRPr lang="en-US" altLang="en-US" sz="2000" dirty="0"/>
          </a:p>
          <a:p>
            <a:r>
              <a:rPr lang="en-US" altLang="en-US" sz="2000" dirty="0"/>
              <a:t>The service provider owns the infrastructure equipment and is responsible for housing, running, and maintaining it. The customer typically pays on a per-use basis.</a:t>
            </a:r>
            <a:r>
              <a:rPr lang="en-US" altLang="en-US" sz="2400" dirty="0"/>
              <a:t> </a:t>
            </a:r>
          </a:p>
          <a:p>
            <a:endParaRPr lang="en-US" altLang="en-US" sz="2400" dirty="0"/>
          </a:p>
          <a:p>
            <a:r>
              <a:rPr lang="en-US" altLang="en-US" sz="2000" b="1" dirty="0">
                <a:solidFill>
                  <a:schemeClr val="accent2"/>
                </a:solidFill>
              </a:rPr>
              <a:t>The customer uses their own platform (Windows, Unix), and applications</a:t>
            </a:r>
          </a:p>
          <a:p>
            <a:endParaRPr lang="en-US" altLang="en-US" sz="2400" dirty="0"/>
          </a:p>
        </p:txBody>
      </p:sp>
      <p:pic>
        <p:nvPicPr>
          <p:cNvPr id="9" name="Picture 8" descr="Diagra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4257" r="48697" b="6263"/>
          <a:stretch>
            <a:fillRect/>
          </a:stretch>
        </p:blipFill>
        <p:spPr>
          <a:xfrm>
            <a:off x="9372600" y="533400"/>
            <a:ext cx="2568103" cy="5791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33799" y="228600"/>
            <a:ext cx="6556375" cy="609600"/>
          </a:xfrm>
        </p:spPr>
        <p:txBody>
          <a:bodyPr>
            <a:normAutofit fontScale="90000"/>
          </a:bodyPr>
          <a:lstStyle/>
          <a:p>
            <a:r>
              <a:rPr lang="en-US" altLang="en-US" dirty="0"/>
              <a:t>Cloud Service Models</a:t>
            </a:r>
          </a:p>
        </p:txBody>
      </p:sp>
      <p:sp>
        <p:nvSpPr>
          <p:cNvPr id="12291" name="Slide Number Placeholder 4"/>
          <p:cNvSpPr>
            <a:spLocks noGrp="1"/>
          </p:cNvSpPr>
          <p:nvPr>
            <p:ph type="sldNum" sz="quarter" idx="12"/>
          </p:nvPr>
        </p:nvSpPr>
        <p:spPr bwMode="auto">
          <a:ln>
            <a:miter lim="800000"/>
          </a:ln>
        </p:spPr>
        <p:txBody>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80000"/>
              </a:lnSpc>
            </a:pPr>
            <a:fld id="{D7A77E17-0001-4A7F-8424-0C1B5DAB03F8}" type="slidenum">
              <a:rPr lang="en-US" altLang="en-US" sz="1200">
                <a:solidFill>
                  <a:srgbClr val="FFFFFF"/>
                </a:solidFill>
              </a:rPr>
              <a:t>27</a:t>
            </a:fld>
            <a:endParaRPr lang="en-US" altLang="en-US" sz="1200">
              <a:solidFill>
                <a:srgbClr val="FFFFFF"/>
              </a:solidFill>
            </a:endParaRPr>
          </a:p>
        </p:txBody>
      </p:sp>
      <p:sp>
        <p:nvSpPr>
          <p:cNvPr id="43" name="Rounded Rectangle 42"/>
          <p:cNvSpPr/>
          <p:nvPr/>
        </p:nvSpPr>
        <p:spPr bwMode="auto">
          <a:xfrm>
            <a:off x="2971801"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panose="020B0604020202020204"/>
              </a:rPr>
              <a:t>Software as a Service (</a:t>
            </a:r>
            <a:r>
              <a:rPr lang="en-US" kern="0" dirty="0" err="1">
                <a:solidFill>
                  <a:srgbClr val="FFFFFF"/>
                </a:solidFill>
                <a:latin typeface="Arial" panose="020B0604020202020204"/>
              </a:rPr>
              <a:t>SaaS</a:t>
            </a:r>
            <a:r>
              <a:rPr lang="en-US" kern="0" dirty="0">
                <a:solidFill>
                  <a:srgbClr val="FFFFFF"/>
                </a:solidFill>
                <a:latin typeface="Arial" panose="020B0604020202020204"/>
              </a:rPr>
              <a:t>)</a:t>
            </a:r>
          </a:p>
        </p:txBody>
      </p:sp>
      <p:sp>
        <p:nvSpPr>
          <p:cNvPr id="44" name="Rounded Rectangle 43"/>
          <p:cNvSpPr/>
          <p:nvPr/>
        </p:nvSpPr>
        <p:spPr bwMode="auto">
          <a:xfrm>
            <a:off x="5641976"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panose="020B0604020202020204"/>
              </a:rPr>
              <a:t>Platform as a Service (</a:t>
            </a:r>
            <a:r>
              <a:rPr lang="en-US" kern="0" dirty="0" err="1">
                <a:solidFill>
                  <a:srgbClr val="FFFFFF"/>
                </a:solidFill>
                <a:latin typeface="Arial" panose="020B0604020202020204"/>
              </a:rPr>
              <a:t>PaaS</a:t>
            </a:r>
            <a:r>
              <a:rPr lang="en-US" kern="0" dirty="0">
                <a:solidFill>
                  <a:srgbClr val="FFFFFF"/>
                </a:solidFill>
                <a:latin typeface="Arial" panose="020B0604020202020204"/>
              </a:rPr>
              <a:t>)</a:t>
            </a:r>
          </a:p>
        </p:txBody>
      </p:sp>
      <p:sp>
        <p:nvSpPr>
          <p:cNvPr id="45" name="Rounded Rectangle 44"/>
          <p:cNvSpPr/>
          <p:nvPr/>
        </p:nvSpPr>
        <p:spPr bwMode="auto">
          <a:xfrm>
            <a:off x="8229601"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panose="020B0604020202020204"/>
              </a:rPr>
              <a:t>Infrastructure as a Service (</a:t>
            </a:r>
            <a:r>
              <a:rPr lang="en-US" kern="0" dirty="0" err="1">
                <a:solidFill>
                  <a:srgbClr val="FFFFFF"/>
                </a:solidFill>
                <a:latin typeface="Arial" panose="020B0604020202020204"/>
              </a:rPr>
              <a:t>IaaS</a:t>
            </a:r>
            <a:r>
              <a:rPr lang="en-US" kern="0" dirty="0">
                <a:solidFill>
                  <a:srgbClr val="FFFFFF"/>
                </a:solidFill>
                <a:latin typeface="Arial" panose="020B0604020202020204"/>
              </a:rPr>
              <a:t>)</a:t>
            </a:r>
          </a:p>
        </p:txBody>
      </p:sp>
      <p:pic>
        <p:nvPicPr>
          <p:cNvPr id="2057" name="Picture 9"/>
          <p:cNvPicPr>
            <a:picLocks noChangeAspect="1" noChangeArrowheads="1"/>
          </p:cNvPicPr>
          <p:nvPr/>
        </p:nvPicPr>
        <p:blipFill>
          <a:blip r:embed="rId3"/>
          <a:srcRect/>
          <a:stretch>
            <a:fillRect/>
          </a:stretch>
        </p:blipFill>
        <p:spPr bwMode="auto">
          <a:xfrm>
            <a:off x="3671888" y="4876801"/>
            <a:ext cx="6157912" cy="1457325"/>
          </a:xfrm>
          <a:prstGeom prst="rect">
            <a:avLst/>
          </a:prstGeom>
        </p:spPr>
        <p:style>
          <a:lnRef idx="1">
            <a:schemeClr val="dk1"/>
          </a:lnRef>
          <a:fillRef idx="2">
            <a:schemeClr val="dk1"/>
          </a:fillRef>
          <a:effectRef idx="1">
            <a:schemeClr val="dk1"/>
          </a:effectRef>
          <a:fontRef idx="minor">
            <a:schemeClr val="dk1"/>
          </a:fontRef>
        </p:style>
      </p:pic>
      <p:pic>
        <p:nvPicPr>
          <p:cNvPr id="2058" name="Picture 10"/>
          <p:cNvPicPr>
            <a:picLocks noChangeAspect="1" noChangeArrowheads="1"/>
          </p:cNvPicPr>
          <p:nvPr/>
        </p:nvPicPr>
        <p:blipFill>
          <a:blip r:embed="rId4"/>
          <a:srcRect/>
          <a:stretch>
            <a:fillRect/>
          </a:stretch>
        </p:blipFill>
        <p:spPr bwMode="auto">
          <a:xfrm>
            <a:off x="3660776" y="3200400"/>
            <a:ext cx="6157913" cy="1447800"/>
          </a:xfrm>
          <a:prstGeom prst="rect">
            <a:avLst/>
          </a:prstGeom>
        </p:spPr>
        <p:style>
          <a:lnRef idx="1">
            <a:schemeClr val="dk1"/>
          </a:lnRef>
          <a:fillRef idx="2">
            <a:schemeClr val="dk1"/>
          </a:fillRef>
          <a:effectRef idx="1">
            <a:schemeClr val="dk1"/>
          </a:effectRef>
          <a:fontRef idx="minor">
            <a:schemeClr val="dk1"/>
          </a:fontRef>
        </p:style>
      </p:pic>
      <p:pic>
        <p:nvPicPr>
          <p:cNvPr id="2059" name="Picture 11"/>
          <p:cNvPicPr>
            <a:picLocks noChangeAspect="1" noChangeArrowheads="1"/>
          </p:cNvPicPr>
          <p:nvPr/>
        </p:nvPicPr>
        <p:blipFill>
          <a:blip r:embed="rId5"/>
          <a:srcRect/>
          <a:stretch>
            <a:fillRect/>
          </a:stretch>
        </p:blipFill>
        <p:spPr bwMode="auto">
          <a:xfrm>
            <a:off x="3671888" y="1828800"/>
            <a:ext cx="6157912" cy="1219200"/>
          </a:xfrm>
          <a:prstGeom prst="rect">
            <a:avLst/>
          </a:prstGeom>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463" y="5033963"/>
            <a:ext cx="1562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038" y="5762625"/>
            <a:ext cx="1504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9"/>
          <p:cNvGrpSpPr/>
          <p:nvPr/>
        </p:nvGrpSpPr>
        <p:grpSpPr bwMode="auto">
          <a:xfrm>
            <a:off x="1579564" y="3200401"/>
            <a:ext cx="2092325" cy="1200329"/>
            <a:chOff x="55539" y="3200400"/>
            <a:chExt cx="2092347" cy="1200734"/>
          </a:xfrm>
        </p:grpSpPr>
        <p:pic>
          <p:nvPicPr>
            <p:cNvPr id="16401" name="Picture 23" descr="App Engin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TextBox 48"/>
            <p:cNvSpPr txBox="1">
              <a:spLocks noChangeArrowheads="1"/>
            </p:cNvSpPr>
            <p:nvPr/>
          </p:nvSpPr>
          <p:spPr bwMode="auto">
            <a:xfrm>
              <a:off x="761999" y="3200400"/>
              <a:ext cx="1385887" cy="120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1"/>
                <a:t>Google App Engine</a:t>
              </a:r>
            </a:p>
          </p:txBody>
        </p:sp>
      </p:grpSp>
      <p:pic>
        <p:nvPicPr>
          <p:cNvPr id="2073" name="Picture 25" descr="Windows Azure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5788" y="3932238"/>
            <a:ext cx="17256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a:spLocks noChangeArrowheads="1"/>
          </p:cNvSpPr>
          <p:nvPr/>
        </p:nvSpPr>
        <p:spPr bwMode="auto">
          <a:xfrm>
            <a:off x="1687513" y="2079625"/>
            <a:ext cx="1778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1"/>
              <a:t>SalesForce CRM</a:t>
            </a:r>
          </a:p>
        </p:txBody>
      </p:sp>
      <p:sp>
        <p:nvSpPr>
          <p:cNvPr id="72" name="Rectangle 71"/>
          <p:cNvSpPr>
            <a:spLocks noChangeArrowheads="1"/>
          </p:cNvSpPr>
          <p:nvPr/>
        </p:nvSpPr>
        <p:spPr bwMode="auto">
          <a:xfrm>
            <a:off x="1692276" y="2520950"/>
            <a:ext cx="1776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1"/>
              <a:t>LotusLive</a:t>
            </a:r>
          </a:p>
        </p:txBody>
      </p:sp>
      <p:sp>
        <p:nvSpPr>
          <p:cNvPr id="16400" name="TextBox 18"/>
          <p:cNvSpPr txBox="1">
            <a:spLocks noChangeArrowheads="1"/>
          </p:cNvSpPr>
          <p:nvPr/>
        </p:nvSpPr>
        <p:spPr bwMode="auto">
          <a:xfrm>
            <a:off x="1981200" y="6400800"/>
            <a:ext cx="570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900">
                <a:solidFill>
                  <a:schemeClr val="bg1"/>
                </a:solidFill>
              </a:rPr>
              <a:t>Adopted from: Effectively and Securely Using the Cloud Computing Paradigm by peter Mell, Tim Grance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ircle(in)">
                                      <p:cBhvr>
                                        <p:cTn id="27" dur="500"/>
                                        <p:tgtEl>
                                          <p:spTgt spid="2"/>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9842237" cy="1325563"/>
          </a:xfrm>
        </p:spPr>
        <p:txBody>
          <a:bodyPr>
            <a:normAutofit/>
          </a:bodyPr>
          <a:lstStyle/>
          <a:p>
            <a:r>
              <a:rPr lang="en-US" sz="5600" b="1">
                <a:latin typeface="Comic Sans MS" panose="030F0702030302020204" pitchFamily="66" charset="0"/>
              </a:rPr>
              <a:t>Deployment Model</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135CAC9-D60B-036D-AFF1-BDBE953AE1C9}"/>
              </a:ext>
            </a:extLst>
          </p:cNvPr>
          <p:cNvGraphicFramePr>
            <a:graphicFrameLocks noGrp="1"/>
          </p:cNvGraphicFramePr>
          <p:nvPr>
            <p:ph idx="1"/>
            <p:extLst>
              <p:ext uri="{D42A27DB-BD31-4B8C-83A1-F6EECF244321}">
                <p14:modId xmlns:p14="http://schemas.microsoft.com/office/powerpoint/2010/main" val="20322752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365125"/>
            <a:ext cx="6858000" cy="625475"/>
          </a:xfrm>
        </p:spPr>
        <p:txBody>
          <a:bodyPr/>
          <a:lstStyle/>
          <a:p>
            <a:r>
              <a:rPr lang="en-US" sz="3600" b="1" dirty="0">
                <a:solidFill>
                  <a:srgbClr val="FF0000"/>
                </a:solidFill>
                <a:latin typeface="Comic Sans MS" panose="030F0702030302020204" pitchFamily="66" charset="0"/>
              </a:rPr>
              <a:t>Public Cloud</a:t>
            </a:r>
          </a:p>
        </p:txBody>
      </p:sp>
      <p:sp>
        <p:nvSpPr>
          <p:cNvPr id="3" name="Content Placeholder 2"/>
          <p:cNvSpPr>
            <a:spLocks noGrp="1"/>
          </p:cNvSpPr>
          <p:nvPr>
            <p:ph idx="1"/>
          </p:nvPr>
        </p:nvSpPr>
        <p:spPr>
          <a:xfrm>
            <a:off x="304800" y="1600201"/>
            <a:ext cx="10058400" cy="4525963"/>
          </a:xfrm>
        </p:spPr>
        <p:txBody>
          <a:bodyPr>
            <a:normAutofit/>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8229600" y="3124200"/>
            <a:ext cx="3744706" cy="356741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590662" y="4267832"/>
            <a:ext cx="4805996" cy="1297115"/>
          </a:xfrm>
          <a:prstGeom prst="rect">
            <a:avLst/>
          </a:prstGeom>
        </p:spPr>
        <p:txBody>
          <a:bodyPr vert="horz" lIns="91440" tIns="45720" rIns="91440" bIns="45720" rtlCol="0" anchor="t">
            <a:normAutofit/>
          </a:bodyPr>
          <a:lstStyle/>
          <a:p>
            <a:pPr marL="12700"/>
            <a:r>
              <a:rPr lang="en-US" sz="4000" b="1" kern="1200" dirty="0">
                <a:solidFill>
                  <a:schemeClr val="tx2"/>
                </a:solidFill>
                <a:latin typeface="+mj-lt"/>
                <a:ea typeface="+mj-ea"/>
                <a:cs typeface="+mj-cs"/>
              </a:rPr>
              <a:t>Outline</a:t>
            </a:r>
          </a:p>
        </p:txBody>
      </p:sp>
      <p:sp>
        <p:nvSpPr>
          <p:cNvPr id="9" name="object 4"/>
          <p:cNvSpPr txBox="1"/>
          <p:nvPr/>
        </p:nvSpPr>
        <p:spPr>
          <a:xfrm>
            <a:off x="6590966" y="3428999"/>
            <a:ext cx="4805691" cy="838831"/>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b="0" i="0" kern="1200">
                <a:solidFill>
                  <a:srgbClr val="888888"/>
                </a:solidFill>
                <a:latin typeface="Calibri" panose="020F0502020204030204"/>
                <a:ea typeface="+mn-ea"/>
                <a:cs typeface="Calibri" panose="020F0502020204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000" kern="1200" spc="-5" dirty="0">
                <a:solidFill>
                  <a:schemeClr val="tx2"/>
                </a:solidFill>
                <a:latin typeface="+mn-lt"/>
                <a:ea typeface="+mn-ea"/>
                <a:cs typeface="+mn-cs"/>
              </a:rPr>
              <a:t>D</a:t>
            </a:r>
            <a:r>
              <a:rPr lang="en-US" sz="2000" kern="1200" spc="-120" dirty="0">
                <a:solidFill>
                  <a:schemeClr val="tx2"/>
                </a:solidFill>
                <a:latin typeface="+mn-lt"/>
                <a:ea typeface="+mn-ea"/>
                <a:cs typeface="+mn-cs"/>
              </a:rPr>
              <a:t>r</a:t>
            </a:r>
            <a:r>
              <a:rPr lang="en-US" sz="2000" kern="1200" dirty="0">
                <a:solidFill>
                  <a:schemeClr val="tx2"/>
                </a:solidFill>
                <a:latin typeface="+mn-lt"/>
                <a:ea typeface="+mn-ea"/>
                <a:cs typeface="+mn-cs"/>
              </a:rPr>
              <a:t>.</a:t>
            </a:r>
            <a:r>
              <a:rPr lang="en-US" sz="2000" kern="1200" spc="-15" dirty="0">
                <a:solidFill>
                  <a:schemeClr val="tx2"/>
                </a:solidFill>
                <a:latin typeface="+mn-lt"/>
                <a:ea typeface="+mn-ea"/>
                <a:cs typeface="+mn-cs"/>
              </a:rPr>
              <a:t> </a:t>
            </a:r>
            <a:r>
              <a:rPr lang="en-US" sz="2000" kern="1200" dirty="0">
                <a:solidFill>
                  <a:schemeClr val="tx2"/>
                </a:solidFill>
                <a:latin typeface="+mn-lt"/>
                <a:ea typeface="+mn-ea"/>
                <a:cs typeface="+mn-cs"/>
              </a:rPr>
              <a:t>Mohammed</a:t>
            </a:r>
            <a:r>
              <a:rPr lang="en-US" sz="2000" kern="1200" spc="5" dirty="0">
                <a:solidFill>
                  <a:schemeClr val="tx2"/>
                </a:solidFill>
                <a:latin typeface="+mn-lt"/>
                <a:ea typeface="+mn-ea"/>
                <a:cs typeface="+mn-cs"/>
              </a:rPr>
              <a:t> </a:t>
            </a:r>
            <a:r>
              <a:rPr lang="en-US" sz="2000" kern="1200" dirty="0">
                <a:solidFill>
                  <a:schemeClr val="tx2"/>
                </a:solidFill>
                <a:latin typeface="+mn-lt"/>
                <a:ea typeface="+mn-ea"/>
                <a:cs typeface="+mn-cs"/>
              </a:rPr>
              <a:t>Tawfik</a:t>
            </a:r>
          </a:p>
        </p:txBody>
      </p:sp>
      <p:grpSp>
        <p:nvGrpSpPr>
          <p:cNvPr id="18" name="Group 17">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8">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object 3"/>
          <p:cNvSpPr txBox="1"/>
          <p:nvPr/>
        </p:nvSpPr>
        <p:spPr>
          <a:xfrm>
            <a:off x="838200" y="1219200"/>
            <a:ext cx="11582400" cy="3852978"/>
          </a:xfrm>
          <a:prstGeom prst="rect">
            <a:avLst/>
          </a:prstGeom>
        </p:spPr>
        <p:txBody>
          <a:bodyPr vert="horz" wrap="square" lIns="0" tIns="97155" rIns="0" bIns="0" rtlCol="0">
            <a:spAutoFit/>
          </a:bodyPr>
          <a:lstStyle/>
          <a:p>
            <a:pPr marL="0" indent="0">
              <a:buNone/>
            </a:pPr>
            <a:r>
              <a:rPr lang="en-US" sz="2000" b="1" dirty="0">
                <a:latin typeface="Comic Sans MS" panose="030F0702030302020204" pitchFamily="66" charset="0"/>
              </a:rPr>
              <a:t>What is The Cloud Computing</a:t>
            </a:r>
          </a:p>
          <a:p>
            <a:pPr marL="0" indent="0">
              <a:buNone/>
            </a:pPr>
            <a:r>
              <a:rPr lang="en-US" sz="2000" b="1" dirty="0">
                <a:latin typeface="Comic Sans MS" panose="030F0702030302020204" pitchFamily="66" charset="0"/>
              </a:rPr>
              <a:t>Cloud computing history </a:t>
            </a:r>
          </a:p>
          <a:p>
            <a:pPr marL="12065">
              <a:lnSpc>
                <a:spcPct val="100000"/>
              </a:lnSpc>
              <a:spcBef>
                <a:spcPts val="315"/>
              </a:spcBef>
              <a:buClr>
                <a:srgbClr val="4F81BC"/>
              </a:buClr>
              <a:buSzPct val="85000"/>
              <a:tabLst>
                <a:tab pos="527685" algn="l"/>
                <a:tab pos="528320" algn="l"/>
              </a:tabLst>
            </a:pPr>
            <a:r>
              <a:rPr lang="en-US" sz="2000" b="1" dirty="0">
                <a:latin typeface="Comic Sans MS" panose="030F0702030302020204" pitchFamily="66" charset="0"/>
              </a:rPr>
              <a:t>Cloud computing architecture</a:t>
            </a:r>
          </a:p>
          <a:p>
            <a:pPr marL="12065">
              <a:lnSpc>
                <a:spcPct val="100000"/>
              </a:lnSpc>
              <a:spcBef>
                <a:spcPts val="315"/>
              </a:spcBef>
              <a:buClr>
                <a:srgbClr val="4F81BC"/>
              </a:buClr>
              <a:buSzPct val="85000"/>
              <a:tabLst>
                <a:tab pos="527685" algn="l"/>
                <a:tab pos="528320" algn="l"/>
              </a:tabLst>
            </a:pPr>
            <a:r>
              <a:rPr lang="en-US" altLang="en-US" sz="2000" b="1" dirty="0">
                <a:latin typeface="Comic Sans MS" panose="030F0702030302020204" pitchFamily="66" charset="0"/>
              </a:rPr>
              <a:t>cloud computing operations</a:t>
            </a:r>
          </a:p>
          <a:p>
            <a:pPr marL="12065">
              <a:lnSpc>
                <a:spcPct val="100000"/>
              </a:lnSpc>
              <a:spcBef>
                <a:spcPts val="315"/>
              </a:spcBef>
              <a:buClr>
                <a:srgbClr val="4F81BC"/>
              </a:buClr>
              <a:buSzPct val="85000"/>
              <a:tabLst>
                <a:tab pos="527685" algn="l"/>
                <a:tab pos="528320" algn="l"/>
              </a:tabLst>
            </a:pPr>
            <a:r>
              <a:rPr lang="en-US" altLang="en-US" sz="2000" b="1" dirty="0">
                <a:latin typeface="Comic Sans MS" panose="030F0702030302020204" pitchFamily="66" charset="0"/>
              </a:rPr>
              <a:t>cloud computing Provides</a:t>
            </a:r>
          </a:p>
          <a:p>
            <a:pPr marL="12065">
              <a:lnSpc>
                <a:spcPct val="100000"/>
              </a:lnSpc>
              <a:spcBef>
                <a:spcPts val="315"/>
              </a:spcBef>
              <a:buClr>
                <a:srgbClr val="4F81BC"/>
              </a:buClr>
              <a:buSzPct val="85000"/>
              <a:tabLst>
                <a:tab pos="527685" algn="l"/>
                <a:tab pos="528320" algn="l"/>
              </a:tabLst>
            </a:pPr>
            <a:r>
              <a:rPr lang="en-US" altLang="en-US" sz="2000" b="1" dirty="0">
                <a:latin typeface="Comic Sans MS" panose="030F0702030302020204" pitchFamily="66" charset="0"/>
              </a:rPr>
              <a:t>Essential Characteristics</a:t>
            </a:r>
          </a:p>
          <a:p>
            <a:pPr marL="12065">
              <a:spcBef>
                <a:spcPts val="315"/>
              </a:spcBef>
              <a:buClr>
                <a:srgbClr val="4F81BC"/>
              </a:buClr>
              <a:buSzPct val="85000"/>
              <a:tabLst>
                <a:tab pos="527685" algn="l"/>
                <a:tab pos="528320" algn="l"/>
              </a:tabLst>
            </a:pPr>
            <a:r>
              <a:rPr lang="en-US" sz="2000" b="1" dirty="0">
                <a:latin typeface="Comic Sans MS" panose="030F0702030302020204" pitchFamily="66" charset="0"/>
              </a:rPr>
              <a:t>Cloud Services types</a:t>
            </a:r>
          </a:p>
          <a:p>
            <a:pPr marL="12065">
              <a:spcBef>
                <a:spcPts val="315"/>
              </a:spcBef>
              <a:buClr>
                <a:srgbClr val="4F81BC"/>
              </a:buClr>
              <a:buSzPct val="85000"/>
              <a:tabLst>
                <a:tab pos="527685" algn="l"/>
                <a:tab pos="528320" algn="l"/>
              </a:tabLst>
            </a:pPr>
            <a:r>
              <a:rPr lang="en-GB" altLang="en-US" sz="2000" b="1" dirty="0">
                <a:latin typeface="Comic Sans MS" panose="030F0702030302020204" pitchFamily="66" charset="0"/>
              </a:rPr>
              <a:t>Cloud Taxonomy</a:t>
            </a:r>
          </a:p>
          <a:p>
            <a:pPr marL="12065">
              <a:spcBef>
                <a:spcPts val="315"/>
              </a:spcBef>
              <a:buClr>
                <a:srgbClr val="4F81BC"/>
              </a:buClr>
              <a:buSzPct val="85000"/>
              <a:tabLst>
                <a:tab pos="527685" algn="l"/>
                <a:tab pos="528320" algn="l"/>
              </a:tabLst>
            </a:pPr>
            <a:r>
              <a:rPr lang="en-US" altLang="en-US" sz="2000" b="1" dirty="0">
                <a:latin typeface="Comic Sans MS" panose="030F0702030302020204" pitchFamily="66" charset="0"/>
              </a:rPr>
              <a:t>Virtualization</a:t>
            </a:r>
            <a:endParaRPr lang="en-US" sz="2000" b="1" dirty="0">
              <a:latin typeface="Comic Sans MS" panose="030F0702030302020204" pitchFamily="66" charset="0"/>
            </a:endParaRPr>
          </a:p>
          <a:p>
            <a:pPr marL="12065">
              <a:lnSpc>
                <a:spcPct val="100000"/>
              </a:lnSpc>
              <a:spcBef>
                <a:spcPts val="315"/>
              </a:spcBef>
              <a:buClr>
                <a:srgbClr val="4F81BC"/>
              </a:buClr>
              <a:buSzPct val="85000"/>
              <a:tabLst>
                <a:tab pos="527685" algn="l"/>
                <a:tab pos="528320" algn="l"/>
              </a:tabLst>
            </a:pPr>
            <a:r>
              <a:rPr lang="en-US" sz="2000" b="1" dirty="0">
                <a:latin typeface="Comic Sans MS" panose="030F0702030302020204" pitchFamily="66" charset="0"/>
              </a:rPr>
              <a:t>The advantage of cloud computing</a:t>
            </a:r>
          </a:p>
          <a:p>
            <a:pPr algn="l"/>
            <a:r>
              <a:rPr lang="en-US" sz="2000" b="1" dirty="0">
                <a:latin typeface="Comic Sans MS" panose="030F0702030302020204" pitchFamily="66" charset="0"/>
              </a:rPr>
              <a:t>The disadvantage of cloud </a:t>
            </a:r>
            <a:r>
              <a:rPr lang="en-US" sz="2400" b="1" dirty="0">
                <a:latin typeface="Comic Sans MS" panose="030F0702030302020204" pitchFamily="66" charset="0"/>
              </a:rPr>
              <a:t>computing</a:t>
            </a:r>
            <a:endParaRPr lang="en-US" sz="2800" spc="-15" dirty="0">
              <a:latin typeface="Calibri" panose="020F0502020204030204"/>
              <a:cs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365125"/>
            <a:ext cx="7239000" cy="396875"/>
          </a:xfrm>
        </p:spPr>
        <p:txBody>
          <a:bodyPr>
            <a:normAutofit fontScale="90000"/>
          </a:bodyPr>
          <a:lstStyle/>
          <a:p>
            <a:r>
              <a:rPr lang="en-US" sz="3600" b="1" dirty="0">
                <a:solidFill>
                  <a:srgbClr val="FF0000"/>
                </a:solidFill>
                <a:latin typeface="Comic Sans MS" panose="030F0702030302020204" pitchFamily="66" charset="0"/>
              </a:rPr>
              <a:t>Private Cloud</a:t>
            </a:r>
          </a:p>
        </p:txBody>
      </p:sp>
      <p:sp>
        <p:nvSpPr>
          <p:cNvPr id="3" name="Content Placeholder 2"/>
          <p:cNvSpPr>
            <a:spLocks noGrp="1"/>
          </p:cNvSpPr>
          <p:nvPr>
            <p:ph idx="1"/>
          </p:nvPr>
        </p:nvSpPr>
        <p:spPr>
          <a:xfrm>
            <a:off x="0" y="1143000"/>
            <a:ext cx="102108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7391400" y="3537940"/>
            <a:ext cx="4410000" cy="330401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365125"/>
            <a:ext cx="8077200" cy="777875"/>
          </a:xfrm>
        </p:spPr>
        <p:txBody>
          <a:bodyPr>
            <a:normAutofit/>
          </a:bodyPr>
          <a:lstStyle/>
          <a:p>
            <a:r>
              <a:rPr lang="en-US" sz="4000" b="1" dirty="0">
                <a:solidFill>
                  <a:srgbClr val="FF0000"/>
                </a:solidFill>
                <a:latin typeface="Comic Sans MS" panose="030F0702030302020204" pitchFamily="66" charset="0"/>
              </a:rPr>
              <a:t>Public vs. Private</a:t>
            </a:r>
          </a:p>
        </p:txBody>
      </p:sp>
      <p:sp>
        <p:nvSpPr>
          <p:cNvPr id="3" name="Content Placeholder 2"/>
          <p:cNvSpPr>
            <a:spLocks noGrp="1"/>
          </p:cNvSpPr>
          <p:nvPr>
            <p:ph idx="1"/>
          </p:nvPr>
        </p:nvSpPr>
        <p:spPr>
          <a:xfrm>
            <a:off x="1981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1828800" y="2514600"/>
          <a:ext cx="8458201" cy="2667000"/>
        </p:xfrm>
        <a:graphic>
          <a:graphicData uri="http://schemas.openxmlformats.org/drawingml/2006/table">
            <a:tbl>
              <a:tblPr firstRow="1" bandRow="1">
                <a:tableStyleId>{7DF18680-E054-41AD-8BC1-D1AEF772440D}</a:tableStyleId>
              </a:tblPr>
              <a:tblGrid>
                <a:gridCol w="2069560">
                  <a:extLst>
                    <a:ext uri="{9D8B030D-6E8A-4147-A177-3AD203B41FA5}">
                      <a16:colId xmlns:a16="http://schemas.microsoft.com/office/drawing/2014/main" val="20000"/>
                    </a:ext>
                  </a:extLst>
                </a:gridCol>
                <a:gridCol w="3149330">
                  <a:extLst>
                    <a:ext uri="{9D8B030D-6E8A-4147-A177-3AD203B41FA5}">
                      <a16:colId xmlns:a16="http://schemas.microsoft.com/office/drawing/2014/main" val="20001"/>
                    </a:ext>
                  </a:extLst>
                </a:gridCol>
                <a:gridCol w="3239311">
                  <a:extLst>
                    <a:ext uri="{9D8B030D-6E8A-4147-A177-3AD203B41FA5}">
                      <a16:colId xmlns:a16="http://schemas.microsoft.com/office/drawing/2014/main" val="20002"/>
                    </a:ext>
                  </a:extLst>
                </a:gridCol>
              </a:tblGrid>
              <a:tr h="44450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44450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44450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44450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44450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44450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365125"/>
            <a:ext cx="8077200" cy="777875"/>
          </a:xfrm>
        </p:spPr>
        <p:txBody>
          <a:bodyPr>
            <a:normAutofit/>
          </a:bodyPr>
          <a:lstStyle/>
          <a:p>
            <a:r>
              <a:rPr lang="en-US" sz="4000" b="1" dirty="0">
                <a:solidFill>
                  <a:srgbClr val="FF0000"/>
                </a:solidFill>
                <a:latin typeface="Comic Sans MS" panose="030F0702030302020204" pitchFamily="66" charset="0"/>
              </a:rPr>
              <a:t>Community Cloud</a:t>
            </a:r>
          </a:p>
        </p:txBody>
      </p:sp>
      <p:sp>
        <p:nvSpPr>
          <p:cNvPr id="3" name="Content Placeholder 2"/>
          <p:cNvSpPr>
            <a:spLocks noGrp="1"/>
          </p:cNvSpPr>
          <p:nvPr>
            <p:ph idx="1"/>
          </p:nvPr>
        </p:nvSpPr>
        <p:spPr>
          <a:xfrm>
            <a:off x="228600" y="1447800"/>
            <a:ext cx="11125200" cy="4729163"/>
          </a:xfrm>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5257800" y="2753139"/>
            <a:ext cx="5943600" cy="4104861"/>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365125"/>
            <a:ext cx="7696200" cy="930275"/>
          </a:xfrm>
        </p:spPr>
        <p:txBody>
          <a:bodyPr/>
          <a:lstStyle/>
          <a:p>
            <a:r>
              <a:rPr lang="en-US" sz="4000" b="1" dirty="0">
                <a:solidFill>
                  <a:srgbClr val="FF0000"/>
                </a:solidFill>
                <a:latin typeface="Comic Sans MS" panose="030F0702030302020204" pitchFamily="66" charset="0"/>
              </a:rPr>
              <a:t>Hybrid Cloud</a:t>
            </a:r>
          </a:p>
        </p:txBody>
      </p:sp>
      <p:sp>
        <p:nvSpPr>
          <p:cNvPr id="3" name="Content Placeholder 2"/>
          <p:cNvSpPr>
            <a:spLocks noGrp="1"/>
          </p:cNvSpPr>
          <p:nvPr>
            <p:ph idx="1"/>
          </p:nvPr>
        </p:nvSpPr>
        <p:spPr>
          <a:xfrm>
            <a:off x="0" y="1371600"/>
            <a:ext cx="11353800" cy="4805363"/>
          </a:xfrm>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6172201" y="3048000"/>
            <a:ext cx="4310764" cy="3429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8000" y="16042"/>
            <a:ext cx="9372600" cy="1158875"/>
          </a:xfrm>
        </p:spPr>
        <p:txBody>
          <a:bodyPr/>
          <a:lstStyle/>
          <a:p>
            <a:r>
              <a:rPr lang="en-US" altLang="zh-TW" sz="4000" b="1" dirty="0">
                <a:solidFill>
                  <a:srgbClr val="FF0000"/>
                </a:solidFill>
                <a:latin typeface="Comic Sans MS" panose="030F0702030302020204" pitchFamily="66" charset="0"/>
              </a:rPr>
              <a:t>Cloud Ecosystem</a:t>
            </a:r>
            <a:endParaRPr lang="zh-TW" altLang="en-US" sz="4000" b="1" dirty="0">
              <a:solidFill>
                <a:srgbClr val="FF0000"/>
              </a:solidFill>
              <a:latin typeface="Comic Sans MS" panose="030F0702030302020204" pitchFamily="66" charset="0"/>
            </a:endParaRPr>
          </a:p>
        </p:txBody>
      </p:sp>
      <p:pic>
        <p:nvPicPr>
          <p:cNvPr id="1027" name="Picture 3"/>
          <p:cNvPicPr>
            <a:picLocks noChangeAspect="1" noChangeArrowheads="1"/>
          </p:cNvPicPr>
          <p:nvPr/>
        </p:nvPicPr>
        <p:blipFill>
          <a:blip r:embed="rId2" cstate="print"/>
          <a:srcRect/>
          <a:stretch>
            <a:fillRect/>
          </a:stretch>
        </p:blipFill>
        <p:spPr bwMode="auto">
          <a:xfrm>
            <a:off x="589146" y="1198711"/>
            <a:ext cx="10993253" cy="535448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91440" tIns="45720" rIns="91440" bIns="45720" numCol="1" rtlCol="0" anchor="ctr" anchorCtr="0" compatLnSpc="1">
            <a:normAutofit/>
          </a:bodyPr>
          <a:lstStyle/>
          <a:p>
            <a:pPr marL="12700"/>
            <a:r>
              <a:rPr lang="en-US" sz="5400" kern="1200" spc="-185">
                <a:solidFill>
                  <a:schemeClr val="tx1"/>
                </a:solidFill>
                <a:latin typeface="+mj-lt"/>
                <a:ea typeface="+mj-ea"/>
                <a:cs typeface="+mj-cs"/>
              </a:rPr>
              <a:t>Other </a:t>
            </a:r>
            <a:r>
              <a:rPr lang="en-US" sz="5400" kern="1200" spc="-140">
                <a:solidFill>
                  <a:schemeClr val="tx1"/>
                </a:solidFill>
                <a:latin typeface="+mj-lt"/>
                <a:ea typeface="+mj-ea"/>
                <a:cs typeface="+mj-cs"/>
              </a:rPr>
              <a:t>Deployment</a:t>
            </a:r>
            <a:r>
              <a:rPr lang="en-US" sz="5400" kern="1200" spc="-225">
                <a:solidFill>
                  <a:schemeClr val="tx1"/>
                </a:solidFill>
                <a:latin typeface="+mj-lt"/>
                <a:ea typeface="+mj-ea"/>
                <a:cs typeface="+mj-cs"/>
              </a:rPr>
              <a:t> </a:t>
            </a:r>
            <a:r>
              <a:rPr lang="en-US" sz="5400" kern="1200" spc="-65">
                <a:solidFill>
                  <a:schemeClr val="tx1"/>
                </a:solidFill>
                <a:latin typeface="+mj-lt"/>
                <a:ea typeface="+mj-ea"/>
                <a:cs typeface="+mj-cs"/>
              </a:rPr>
              <a:t>models</a:t>
            </a:r>
            <a:endParaRPr lang="en-US" sz="54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838200" y="1929384"/>
            <a:ext cx="10515600" cy="4251960"/>
          </a:xfrm>
          <a:prstGeom prst="rect">
            <a:avLst/>
          </a:prstGeom>
        </p:spPr>
        <p:txBody>
          <a:bodyPr vert="horz" lIns="91440" tIns="45720" rIns="91440" bIns="45720" rtlCol="0">
            <a:normAutofit/>
          </a:bodyPr>
          <a:lstStyle/>
          <a:p>
            <a:pPr marL="286385" marR="749300" indent="-228600">
              <a:lnSpc>
                <a:spcPct val="90000"/>
              </a:lnSpc>
              <a:spcBef>
                <a:spcPts val="670"/>
              </a:spcBef>
              <a:buClr>
                <a:srgbClr val="4F81BC"/>
              </a:buClr>
              <a:buSzPct val="85000"/>
              <a:buFont typeface="Arial" panose="020B0604020202020204" pitchFamily="34" charset="0"/>
              <a:buChar char="•"/>
              <a:tabLst>
                <a:tab pos="287020" algn="l"/>
              </a:tabLst>
            </a:pPr>
            <a:r>
              <a:rPr lang="en-US" sz="2200" b="1" spc="5"/>
              <a:t>Distributed </a:t>
            </a:r>
            <a:r>
              <a:rPr lang="en-US" sz="2200" b="1" spc="10"/>
              <a:t>cloud: </a:t>
            </a:r>
            <a:r>
              <a:rPr lang="en-US" sz="2200" spc="-110"/>
              <a:t>Computing </a:t>
            </a:r>
            <a:r>
              <a:rPr lang="en-US" sz="2200" spc="-100"/>
              <a:t>done </a:t>
            </a:r>
            <a:r>
              <a:rPr lang="en-US" sz="2200" spc="-185"/>
              <a:t>by </a:t>
            </a:r>
            <a:r>
              <a:rPr lang="en-US" sz="2200" spc="-75"/>
              <a:t>distributed </a:t>
            </a:r>
            <a:r>
              <a:rPr lang="en-US" sz="2200" spc="-85"/>
              <a:t>set </a:t>
            </a:r>
            <a:r>
              <a:rPr lang="en-US" sz="2200" spc="-305"/>
              <a:t>of  </a:t>
            </a:r>
            <a:r>
              <a:rPr lang="en-US" sz="2200" spc="-135"/>
              <a:t>machines </a:t>
            </a:r>
            <a:r>
              <a:rPr lang="en-US" sz="2200" spc="-75"/>
              <a:t>that </a:t>
            </a:r>
            <a:r>
              <a:rPr lang="en-US" sz="2200" spc="-100"/>
              <a:t>are </a:t>
            </a:r>
            <a:r>
              <a:rPr lang="en-US" sz="2200" spc="-90"/>
              <a:t>running at </a:t>
            </a:r>
            <a:r>
              <a:rPr lang="en-US" sz="2200" spc="-95"/>
              <a:t>different </a:t>
            </a:r>
            <a:r>
              <a:rPr lang="en-US" sz="2200" spc="-114"/>
              <a:t>locations </a:t>
            </a:r>
            <a:r>
              <a:rPr lang="en-US" sz="2200" spc="-135"/>
              <a:t>and </a:t>
            </a:r>
            <a:r>
              <a:rPr lang="en-US" sz="2200" spc="-114"/>
              <a:t>they </a:t>
            </a:r>
            <a:r>
              <a:rPr lang="en-US" sz="2200" spc="-100"/>
              <a:t>are  </a:t>
            </a:r>
            <a:r>
              <a:rPr lang="en-US" sz="2200" spc="-95"/>
              <a:t>connected </a:t>
            </a:r>
            <a:r>
              <a:rPr lang="en-US" sz="2200" spc="-35"/>
              <a:t>to </a:t>
            </a:r>
            <a:r>
              <a:rPr lang="en-US" sz="2200" spc="-190"/>
              <a:t>a </a:t>
            </a:r>
            <a:r>
              <a:rPr lang="en-US" sz="2200" spc="-130"/>
              <a:t>single </a:t>
            </a:r>
            <a:r>
              <a:rPr lang="en-US" sz="2200" spc="-65"/>
              <a:t>network.</a:t>
            </a:r>
            <a:r>
              <a:rPr lang="en-US" sz="2200" spc="-10"/>
              <a:t> </a:t>
            </a:r>
            <a:r>
              <a:rPr lang="en-US" sz="2200" spc="-145"/>
              <a:t>Examples</a:t>
            </a:r>
            <a:endParaRPr lang="en-US" sz="2200"/>
          </a:p>
          <a:p>
            <a:pPr marL="286385" marR="946150" indent="-228600">
              <a:lnSpc>
                <a:spcPct val="90000"/>
              </a:lnSpc>
              <a:buFont typeface="Arial" panose="020B0604020202020204" pitchFamily="34" charset="0"/>
              <a:buChar char="•"/>
            </a:pPr>
            <a:r>
              <a:rPr lang="en-US" sz="2200" spc="-160"/>
              <a:t>BOINC </a:t>
            </a:r>
            <a:r>
              <a:rPr lang="en-US" sz="2200" spc="-135"/>
              <a:t>and </a:t>
            </a:r>
            <a:r>
              <a:rPr lang="en-US" sz="2200" spc="-110"/>
              <a:t>Folding@Home. </a:t>
            </a:r>
            <a:r>
              <a:rPr lang="en-US" sz="2200" spc="-114"/>
              <a:t>Example: </a:t>
            </a:r>
            <a:r>
              <a:rPr lang="en-US" sz="2200" spc="-110"/>
              <a:t>voluntarily </a:t>
            </a:r>
            <a:r>
              <a:rPr lang="en-US" sz="2200" spc="-120"/>
              <a:t>shared  </a:t>
            </a:r>
            <a:r>
              <a:rPr lang="en-US" sz="2200" spc="-85"/>
              <a:t>resources.</a:t>
            </a:r>
            <a:endParaRPr lang="en-US" sz="2200"/>
          </a:p>
          <a:p>
            <a:pPr marL="286385" marR="140970" indent="-228600">
              <a:lnSpc>
                <a:spcPct val="90000"/>
              </a:lnSpc>
              <a:spcBef>
                <a:spcPts val="600"/>
              </a:spcBef>
              <a:buClr>
                <a:srgbClr val="4F81BC"/>
              </a:buClr>
              <a:buSzPct val="85000"/>
              <a:buFont typeface="Arial" panose="020B0604020202020204" pitchFamily="34" charset="0"/>
              <a:buChar char="•"/>
              <a:tabLst>
                <a:tab pos="286385" algn="l"/>
                <a:tab pos="287020" algn="l"/>
              </a:tabLst>
            </a:pPr>
            <a:r>
              <a:rPr lang="en-US" sz="2200" b="1" spc="5"/>
              <a:t>Multicloud: </a:t>
            </a:r>
            <a:r>
              <a:rPr lang="en-US" sz="2200" spc="-105"/>
              <a:t>When </a:t>
            </a:r>
            <a:r>
              <a:rPr lang="en-US" sz="2200" spc="-95"/>
              <a:t>multiple </a:t>
            </a:r>
            <a:r>
              <a:rPr lang="en-US" sz="2200" spc="-110"/>
              <a:t>cloud vendors </a:t>
            </a:r>
            <a:r>
              <a:rPr lang="en-US" sz="2200" spc="-125"/>
              <a:t>provides </a:t>
            </a:r>
            <a:r>
              <a:rPr lang="en-US" sz="2200" spc="-105"/>
              <a:t>service  </a:t>
            </a:r>
            <a:r>
              <a:rPr lang="en-US" sz="2200" spc="-70"/>
              <a:t>together </a:t>
            </a:r>
            <a:r>
              <a:rPr lang="en-US" sz="2200" spc="-110"/>
              <a:t>in </a:t>
            </a:r>
            <a:r>
              <a:rPr lang="en-US" sz="2200" spc="-100"/>
              <a:t>heterogeneous </a:t>
            </a:r>
            <a:r>
              <a:rPr lang="en-US" sz="2200" spc="-75"/>
              <a:t>architecture.This </a:t>
            </a:r>
            <a:r>
              <a:rPr lang="en-US" sz="2200" spc="-110"/>
              <a:t>will help in </a:t>
            </a:r>
            <a:r>
              <a:rPr lang="en-US" sz="2200" spc="-105"/>
              <a:t>reducing  reliance </a:t>
            </a:r>
            <a:r>
              <a:rPr lang="en-US" sz="2200" spc="-100"/>
              <a:t>on </a:t>
            </a:r>
            <a:r>
              <a:rPr lang="en-US" sz="2200" spc="-130"/>
              <a:t>single </a:t>
            </a:r>
            <a:r>
              <a:rPr lang="en-US" sz="2200" spc="-85"/>
              <a:t>vendors, </a:t>
            </a:r>
            <a:r>
              <a:rPr lang="en-US" sz="2200" spc="-114"/>
              <a:t>increase </a:t>
            </a:r>
            <a:r>
              <a:rPr lang="en-US" sz="2200" spc="-110"/>
              <a:t>flexibility </a:t>
            </a:r>
            <a:r>
              <a:rPr lang="en-US" sz="2200" spc="-95"/>
              <a:t>through choice,  </a:t>
            </a:r>
            <a:r>
              <a:rPr lang="en-US" sz="2200" spc="-110"/>
              <a:t>mitigate </a:t>
            </a:r>
            <a:r>
              <a:rPr lang="en-US" sz="2200" spc="-140"/>
              <a:t>against </a:t>
            </a:r>
            <a:r>
              <a:rPr lang="en-US" sz="2200" spc="-90"/>
              <a:t>disasters,</a:t>
            </a:r>
            <a:r>
              <a:rPr lang="en-US" sz="2200" spc="-75"/>
              <a:t> </a:t>
            </a:r>
            <a:r>
              <a:rPr lang="en-US" sz="2200" spc="-35"/>
              <a:t>etc.</a:t>
            </a:r>
            <a:endParaRPr lang="en-US" sz="2200"/>
          </a:p>
          <a:p>
            <a:pPr marL="286385" marR="5080" indent="-228600">
              <a:lnSpc>
                <a:spcPct val="90000"/>
              </a:lnSpc>
              <a:spcBef>
                <a:spcPts val="600"/>
              </a:spcBef>
              <a:buClr>
                <a:srgbClr val="4F81BC"/>
              </a:buClr>
              <a:buSzPct val="85000"/>
              <a:buFont typeface="Arial" panose="020B0604020202020204" pitchFamily="34" charset="0"/>
              <a:buChar char="•"/>
              <a:tabLst>
                <a:tab pos="286385" algn="l"/>
                <a:tab pos="287020" algn="l"/>
              </a:tabLst>
            </a:pPr>
            <a:r>
              <a:rPr lang="en-US" sz="2200" b="1" spc="15"/>
              <a:t>Intercloud </a:t>
            </a:r>
            <a:r>
              <a:rPr lang="en-US" sz="2200" spc="-150"/>
              <a:t>is an </a:t>
            </a:r>
            <a:r>
              <a:rPr lang="en-US" sz="2200" spc="-80"/>
              <a:t>interconnected </a:t>
            </a:r>
            <a:r>
              <a:rPr lang="en-US" sz="2200" spc="-110"/>
              <a:t>cloud </a:t>
            </a:r>
            <a:r>
              <a:rPr lang="en-US" sz="2200" spc="-20"/>
              <a:t>i.e. </a:t>
            </a:r>
            <a:r>
              <a:rPr lang="en-US" sz="2200" spc="-95"/>
              <a:t>"cloud </a:t>
            </a:r>
            <a:r>
              <a:rPr lang="en-US" sz="2200" spc="-140"/>
              <a:t>of </a:t>
            </a:r>
            <a:r>
              <a:rPr lang="en-US" sz="2200" spc="-150"/>
              <a:t>clouds”  </a:t>
            </a:r>
            <a:r>
              <a:rPr lang="en-US" sz="2200" spc="-120"/>
              <a:t>similar </a:t>
            </a:r>
            <a:r>
              <a:rPr lang="en-US" sz="2200" spc="-35"/>
              <a:t>to </a:t>
            </a:r>
            <a:r>
              <a:rPr lang="en-US" sz="2200" spc="-85"/>
              <a:t>Interconnected </a:t>
            </a:r>
            <a:r>
              <a:rPr lang="en-US" sz="2200" spc="-90"/>
              <a:t>network </a:t>
            </a:r>
            <a:r>
              <a:rPr lang="en-US" sz="2200" spc="-50"/>
              <a:t>(Internet) </a:t>
            </a:r>
            <a:r>
              <a:rPr lang="en-US" sz="2200" spc="-80"/>
              <a:t>"network </a:t>
            </a:r>
            <a:r>
              <a:rPr lang="en-US" sz="2200" spc="-140"/>
              <a:t>of  </a:t>
            </a:r>
            <a:r>
              <a:rPr lang="en-US" sz="2200" spc="-70"/>
              <a:t>networks". </a:t>
            </a:r>
            <a:r>
              <a:rPr lang="en-US" sz="2200" spc="-175"/>
              <a:t>Mainly </a:t>
            </a:r>
            <a:r>
              <a:rPr lang="en-US" sz="2200" spc="-50"/>
              <a:t>inter </a:t>
            </a:r>
            <a:r>
              <a:rPr lang="en-US" sz="2200" spc="-110"/>
              <a:t>cloud </a:t>
            </a:r>
            <a:r>
              <a:rPr lang="en-US" sz="2200" spc="-125"/>
              <a:t>helps </a:t>
            </a:r>
            <a:r>
              <a:rPr lang="en-US" sz="2200" spc="-110"/>
              <a:t>in </a:t>
            </a:r>
            <a:r>
              <a:rPr lang="en-US" sz="2200" spc="-85"/>
              <a:t>interoperability </a:t>
            </a:r>
            <a:r>
              <a:rPr lang="en-US" sz="2200" spc="-100"/>
              <a:t>between  </a:t>
            </a:r>
            <a:r>
              <a:rPr lang="en-US" sz="2200" spc="-120"/>
              <a:t>public </a:t>
            </a:r>
            <a:r>
              <a:rPr lang="en-US" sz="2200" spc="-110"/>
              <a:t>cloud </a:t>
            </a:r>
            <a:r>
              <a:rPr lang="en-US" sz="2200" spc="-100"/>
              <a:t>service providers </a:t>
            </a:r>
            <a:r>
              <a:rPr lang="en-US" sz="2200" spc="-140"/>
              <a:t>(as </a:t>
            </a:r>
            <a:r>
              <a:rPr lang="en-US" sz="2200" spc="-150"/>
              <a:t>is </a:t>
            </a:r>
            <a:r>
              <a:rPr lang="en-US" sz="2200" spc="-75"/>
              <a:t>the </a:t>
            </a:r>
            <a:r>
              <a:rPr lang="en-US" sz="2200" spc="-155"/>
              <a:t>case </a:t>
            </a:r>
            <a:r>
              <a:rPr lang="en-US" sz="2200" spc="-85"/>
              <a:t>for </a:t>
            </a:r>
            <a:r>
              <a:rPr lang="en-US" sz="2200" spc="-100"/>
              <a:t>hybrid- </a:t>
            </a:r>
            <a:r>
              <a:rPr lang="en-US" sz="2200" spc="-135"/>
              <a:t>and </a:t>
            </a:r>
            <a:r>
              <a:rPr lang="en-US" sz="2200" spc="-85"/>
              <a:t>multi-  </a:t>
            </a:r>
            <a:r>
              <a:rPr lang="en-US" sz="2200" spc="-70"/>
              <a:t>cloud).</a:t>
            </a:r>
            <a:endParaRPr lang="en-US" sz="2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505199" y="228600"/>
            <a:ext cx="6784975" cy="533400"/>
          </a:xfrm>
        </p:spPr>
        <p:txBody>
          <a:bodyPr>
            <a:noAutofit/>
          </a:bodyPr>
          <a:lstStyle/>
          <a:p>
            <a:r>
              <a:rPr lang="en-GB" altLang="en-US" sz="4000" b="1" dirty="0">
                <a:solidFill>
                  <a:srgbClr val="FF0000"/>
                </a:solidFill>
                <a:latin typeface="Comic Sans MS" panose="030F0702030302020204" pitchFamily="66" charset="0"/>
              </a:rPr>
              <a:t>Cloud Taxonomy</a:t>
            </a:r>
          </a:p>
        </p:txBody>
      </p:sp>
      <p:sp>
        <p:nvSpPr>
          <p:cNvPr id="25604" name="Slide Number Placeholder 4"/>
          <p:cNvSpPr>
            <a:spLocks noGrp="1"/>
          </p:cNvSpPr>
          <p:nvPr>
            <p:ph type="sldNum" sz="quarter" idx="12"/>
          </p:nvPr>
        </p:nvSpPr>
        <p:spPr bwMode="auto">
          <a:ln>
            <a:miter lim="800000"/>
          </a:ln>
        </p:spPr>
        <p:txBody>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80000"/>
              </a:lnSpc>
            </a:pPr>
            <a:fld id="{2361699C-FE3B-4335-9AB7-C17A924ED536}" type="slidenum">
              <a:rPr lang="en-GB" altLang="en-US" sz="1200">
                <a:solidFill>
                  <a:srgbClr val="FFFFFF"/>
                </a:solidFill>
              </a:rPr>
              <a:t>36</a:t>
            </a:fld>
            <a:endParaRPr lang="en-GB" altLang="en-US" sz="1200">
              <a:solidFill>
                <a:srgbClr val="FFFFFF"/>
              </a:solidFill>
            </a:endParaRPr>
          </a:p>
        </p:txBody>
      </p:sp>
      <p:pic>
        <p:nvPicPr>
          <p:cNvPr id="29700" name="Picture 5"/>
          <p:cNvPicPr>
            <a:picLocks noChangeAspect="1"/>
          </p:cNvPicPr>
          <p:nvPr/>
        </p:nvPicPr>
        <p:blipFill rotWithShape="1">
          <a:blip r:embed="rId3">
            <a:extLst>
              <a:ext uri="{28A0092B-C50C-407E-A947-70E740481C1C}">
                <a14:useLocalDpi xmlns:a14="http://schemas.microsoft.com/office/drawing/2010/main" val="0"/>
              </a:ext>
            </a:extLst>
          </a:blip>
          <a:srcRect b="3484"/>
          <a:stretch>
            <a:fillRect/>
          </a:stretch>
        </p:blipFill>
        <p:spPr bwMode="auto">
          <a:xfrm>
            <a:off x="914400" y="685800"/>
            <a:ext cx="10363200" cy="576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962400" y="228600"/>
            <a:ext cx="3794760" cy="685800"/>
          </a:xfrm>
        </p:spPr>
        <p:txBody>
          <a:bodyPr>
            <a:normAutofit/>
          </a:bodyPr>
          <a:lstStyle/>
          <a:p>
            <a:r>
              <a:rPr lang="en-US" altLang="en-US" sz="4000" b="1" dirty="0">
                <a:solidFill>
                  <a:srgbClr val="FF0000"/>
                </a:solidFill>
                <a:latin typeface="Comic Sans MS" panose="030F0702030302020204" pitchFamily="66" charset="0"/>
              </a:rPr>
              <a:t>Virtualization</a:t>
            </a:r>
          </a:p>
        </p:txBody>
      </p:sp>
      <p:sp>
        <p:nvSpPr>
          <p:cNvPr id="15363" name="Content Placeholder 2"/>
          <p:cNvSpPr>
            <a:spLocks noGrp="1"/>
          </p:cNvSpPr>
          <p:nvPr>
            <p:ph sz="quarter" idx="1"/>
          </p:nvPr>
        </p:nvSpPr>
        <p:spPr>
          <a:xfrm>
            <a:off x="685800" y="1295400"/>
            <a:ext cx="9710738" cy="4830763"/>
          </a:xfrm>
        </p:spPr>
        <p:txBody>
          <a:bodyPr>
            <a:normAutofit/>
          </a:bodyPr>
          <a:lstStyle/>
          <a:p>
            <a:pPr marL="320040" indent="-320040">
              <a:buFont typeface="Wingdings" panose="05000000000000000000"/>
              <a:buChar char=""/>
              <a:defRPr/>
            </a:pPr>
            <a:r>
              <a:rPr lang="en-US" sz="2400" dirty="0"/>
              <a:t>Virtual workspaces: </a:t>
            </a:r>
          </a:p>
          <a:p>
            <a:pPr marL="640080" lvl="1" indent="-274320">
              <a:buFont typeface="Wingdings 2" panose="05020102010507070707"/>
              <a:buChar char=""/>
              <a:defRPr/>
            </a:pPr>
            <a:r>
              <a:rPr lang="en-US" sz="2000" dirty="0"/>
              <a:t>An abstraction of an execution environment that can be made dynamically available to authorized clients by using well-defined protocols, </a:t>
            </a:r>
          </a:p>
          <a:p>
            <a:pPr marL="640080" lvl="1" indent="-274320">
              <a:buFont typeface="Wingdings 2" panose="05020102010507070707"/>
              <a:buChar char=""/>
              <a:defRPr/>
            </a:pPr>
            <a:r>
              <a:rPr lang="en-US" sz="2000" dirty="0"/>
              <a:t>Resource quota (e.g. CPU, memory share),</a:t>
            </a:r>
          </a:p>
          <a:p>
            <a:pPr marL="640080" lvl="1" indent="-274320">
              <a:buFont typeface="Wingdings 2" panose="05020102010507070707"/>
              <a:buChar char=""/>
              <a:defRPr/>
            </a:pPr>
            <a:r>
              <a:rPr lang="en-US" sz="2000" dirty="0"/>
              <a:t>Software configuration (e.g. O/S, provided services). </a:t>
            </a:r>
          </a:p>
          <a:p>
            <a:pPr marL="320040" indent="-320040">
              <a:buFont typeface="Wingdings" panose="05000000000000000000"/>
              <a:buChar char=""/>
              <a:defRPr/>
            </a:pPr>
            <a:r>
              <a:rPr lang="en-US" sz="2400" dirty="0"/>
              <a:t>Implement on Virtual Machines (VMs): </a:t>
            </a:r>
          </a:p>
          <a:p>
            <a:pPr marL="640080" lvl="1" indent="-274320">
              <a:buFont typeface="Wingdings 2" panose="05020102010507070707"/>
              <a:buChar char=""/>
              <a:defRPr/>
            </a:pPr>
            <a:r>
              <a:rPr lang="en-US" sz="2000" dirty="0"/>
              <a:t>Abstraction of a physical host machine,</a:t>
            </a:r>
          </a:p>
          <a:p>
            <a:pPr marL="640080" lvl="1" indent="-274320">
              <a:buFont typeface="Wingdings 2" panose="05020102010507070707"/>
              <a:buChar char=""/>
              <a:defRPr/>
            </a:pPr>
            <a:r>
              <a:rPr lang="en-US" sz="2000" dirty="0"/>
              <a:t>Hypervisor intercepts and emulates instructions from VMs, and allows management of VMs,</a:t>
            </a:r>
          </a:p>
          <a:p>
            <a:pPr marL="640080" lvl="1" indent="-274320">
              <a:buFont typeface="Wingdings 2" panose="05020102010507070707"/>
              <a:buChar char=""/>
              <a:defRPr/>
            </a:pPr>
            <a:r>
              <a:rPr lang="en-US" sz="2000" dirty="0" err="1"/>
              <a:t>VMWare</a:t>
            </a:r>
            <a:r>
              <a:rPr lang="en-US" sz="2000" dirty="0"/>
              <a:t>, </a:t>
            </a:r>
            <a:r>
              <a:rPr lang="en-US" sz="2000" dirty="0" err="1"/>
              <a:t>Xen</a:t>
            </a:r>
            <a:r>
              <a:rPr lang="en-US" sz="2000" dirty="0"/>
              <a:t>, etc.</a:t>
            </a:r>
          </a:p>
          <a:p>
            <a:pPr marL="320040" indent="-320040">
              <a:buFont typeface="Wingdings" panose="05000000000000000000"/>
              <a:buChar char=""/>
              <a:defRPr/>
            </a:pPr>
            <a:r>
              <a:rPr lang="en-US" sz="2400" dirty="0"/>
              <a:t>Provide infrastructure API:</a:t>
            </a:r>
          </a:p>
          <a:p>
            <a:pPr marL="640080" lvl="1" indent="-274320">
              <a:buFont typeface="Wingdings 2" panose="05020102010507070707"/>
              <a:buChar char=""/>
              <a:defRPr/>
            </a:pPr>
            <a:r>
              <a:rPr lang="en-US" sz="2000" dirty="0"/>
              <a:t>Plug-ins to hardware/support structures</a:t>
            </a:r>
          </a:p>
        </p:txBody>
      </p:sp>
      <p:grpSp>
        <p:nvGrpSpPr>
          <p:cNvPr id="2" name="Group 23"/>
          <p:cNvGrpSpPr/>
          <p:nvPr/>
        </p:nvGrpSpPr>
        <p:grpSpPr bwMode="auto">
          <a:xfrm>
            <a:off x="8537575" y="4710114"/>
            <a:ext cx="1879600" cy="1671637"/>
            <a:chOff x="5638800" y="1676400"/>
            <a:chExt cx="2975327" cy="2615193"/>
          </a:xfrm>
        </p:grpSpPr>
        <p:sp>
          <p:nvSpPr>
            <p:cNvPr id="31749" name="Rounded Rectangle 12"/>
            <p:cNvSpPr>
              <a:spLocks noChangeArrowheads="1"/>
            </p:cNvSpPr>
            <p:nvPr/>
          </p:nvSpPr>
          <p:spPr bwMode="auto">
            <a:xfrm>
              <a:off x="5638800" y="3276600"/>
              <a:ext cx="2895600" cy="457200"/>
            </a:xfrm>
            <a:prstGeom prst="roundRect">
              <a:avLst>
                <a:gd name="adj" fmla="val 16667"/>
              </a:avLst>
            </a:prstGeom>
            <a:solidFill>
              <a:srgbClr val="FFCC99"/>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Hardware</a:t>
              </a:r>
            </a:p>
          </p:txBody>
        </p:sp>
        <p:sp>
          <p:nvSpPr>
            <p:cNvPr id="31750" name="Rounded Rectangle 13"/>
            <p:cNvSpPr>
              <a:spLocks noChangeArrowheads="1"/>
            </p:cNvSpPr>
            <p:nvPr/>
          </p:nvSpPr>
          <p:spPr bwMode="auto">
            <a:xfrm>
              <a:off x="5638800" y="2209800"/>
              <a:ext cx="914400" cy="457200"/>
            </a:xfrm>
            <a:prstGeom prst="roundRect">
              <a:avLst>
                <a:gd name="adj" fmla="val 16667"/>
              </a:avLst>
            </a:prstGeom>
            <a:solidFill>
              <a:srgbClr val="CCFF99"/>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OS</a:t>
              </a:r>
            </a:p>
          </p:txBody>
        </p:sp>
        <p:sp>
          <p:nvSpPr>
            <p:cNvPr id="31751" name="Rounded Rectangle 14"/>
            <p:cNvSpPr>
              <a:spLocks noChangeArrowheads="1"/>
            </p:cNvSpPr>
            <p:nvPr/>
          </p:nvSpPr>
          <p:spPr bwMode="auto">
            <a:xfrm>
              <a:off x="5638800" y="1676400"/>
              <a:ext cx="914400" cy="457201"/>
            </a:xfrm>
            <a:prstGeom prst="roundRect">
              <a:avLst>
                <a:gd name="adj" fmla="val 16667"/>
              </a:avLst>
            </a:prstGeom>
            <a:solidFill>
              <a:schemeClr val="accent1"/>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App</a:t>
              </a:r>
            </a:p>
          </p:txBody>
        </p:sp>
        <p:sp>
          <p:nvSpPr>
            <p:cNvPr id="31752" name="Rounded Rectangle 15"/>
            <p:cNvSpPr>
              <a:spLocks noChangeArrowheads="1"/>
            </p:cNvSpPr>
            <p:nvPr/>
          </p:nvSpPr>
          <p:spPr bwMode="auto">
            <a:xfrm>
              <a:off x="6629400" y="1676400"/>
              <a:ext cx="914400" cy="457200"/>
            </a:xfrm>
            <a:prstGeom prst="roundRect">
              <a:avLst>
                <a:gd name="adj" fmla="val 16667"/>
              </a:avLst>
            </a:prstGeom>
            <a:solidFill>
              <a:schemeClr val="accent1"/>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App</a:t>
              </a:r>
            </a:p>
          </p:txBody>
        </p:sp>
        <p:sp>
          <p:nvSpPr>
            <p:cNvPr id="31753" name="Rounded Rectangle 16"/>
            <p:cNvSpPr>
              <a:spLocks noChangeArrowheads="1"/>
            </p:cNvSpPr>
            <p:nvPr/>
          </p:nvSpPr>
          <p:spPr bwMode="auto">
            <a:xfrm>
              <a:off x="7620000" y="1676400"/>
              <a:ext cx="914400" cy="457200"/>
            </a:xfrm>
            <a:prstGeom prst="roundRect">
              <a:avLst>
                <a:gd name="adj" fmla="val 16667"/>
              </a:avLst>
            </a:prstGeom>
            <a:solidFill>
              <a:schemeClr val="accent1"/>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App</a:t>
              </a:r>
            </a:p>
          </p:txBody>
        </p:sp>
        <p:sp>
          <p:nvSpPr>
            <p:cNvPr id="31754" name="Rounded Rectangle 17"/>
            <p:cNvSpPr>
              <a:spLocks noChangeArrowheads="1"/>
            </p:cNvSpPr>
            <p:nvPr/>
          </p:nvSpPr>
          <p:spPr bwMode="auto">
            <a:xfrm>
              <a:off x="5638800" y="2743200"/>
              <a:ext cx="2895600" cy="457200"/>
            </a:xfrm>
            <a:prstGeom prst="roundRect">
              <a:avLst>
                <a:gd name="adj" fmla="val 16667"/>
              </a:avLst>
            </a:prstGeom>
            <a:solidFill>
              <a:srgbClr val="CC99FF"/>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Hypervisor</a:t>
              </a:r>
            </a:p>
          </p:txBody>
        </p:sp>
        <p:sp>
          <p:nvSpPr>
            <p:cNvPr id="31755" name="Rounded Rectangle 18"/>
            <p:cNvSpPr>
              <a:spLocks noChangeArrowheads="1"/>
            </p:cNvSpPr>
            <p:nvPr/>
          </p:nvSpPr>
          <p:spPr bwMode="auto">
            <a:xfrm>
              <a:off x="6629400" y="2209800"/>
              <a:ext cx="914400" cy="457200"/>
            </a:xfrm>
            <a:prstGeom prst="roundRect">
              <a:avLst>
                <a:gd name="adj" fmla="val 16667"/>
              </a:avLst>
            </a:prstGeom>
            <a:solidFill>
              <a:srgbClr val="CCFF99"/>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OS</a:t>
              </a:r>
            </a:p>
          </p:txBody>
        </p:sp>
        <p:sp>
          <p:nvSpPr>
            <p:cNvPr id="31756" name="Rounded Rectangle 19"/>
            <p:cNvSpPr>
              <a:spLocks noChangeArrowheads="1"/>
            </p:cNvSpPr>
            <p:nvPr/>
          </p:nvSpPr>
          <p:spPr bwMode="auto">
            <a:xfrm>
              <a:off x="7620000" y="2209800"/>
              <a:ext cx="914400" cy="457200"/>
            </a:xfrm>
            <a:prstGeom prst="roundRect">
              <a:avLst>
                <a:gd name="adj" fmla="val 16667"/>
              </a:avLst>
            </a:prstGeom>
            <a:solidFill>
              <a:srgbClr val="CCFF99"/>
            </a:solidFill>
            <a:ln w="9525">
              <a:solidFill>
                <a:schemeClr val="bg2"/>
              </a:solidFill>
              <a:round/>
            </a:ln>
          </p:spPr>
          <p:txBody>
            <a:bodyPr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400">
                  <a:solidFill>
                    <a:srgbClr val="C00000"/>
                  </a:solidFill>
                </a:rPr>
                <a:t>OS</a:t>
              </a:r>
            </a:p>
          </p:txBody>
        </p:sp>
        <p:sp>
          <p:nvSpPr>
            <p:cNvPr id="31757" name="TextBox 21"/>
            <p:cNvSpPr txBox="1">
              <a:spLocks noChangeArrowheads="1"/>
            </p:cNvSpPr>
            <p:nvPr/>
          </p:nvSpPr>
          <p:spPr bwMode="auto">
            <a:xfrm>
              <a:off x="5999309" y="3810001"/>
              <a:ext cx="2614818"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400">
                  <a:solidFill>
                    <a:srgbClr val="C00000"/>
                  </a:solidFill>
                </a:rPr>
                <a:t>Virtualized Stack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12" dur="500"/>
                                        <p:tgtEl>
                                          <p:spTgt spid="15363">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15" dur="500"/>
                                        <p:tgtEl>
                                          <p:spTgt spid="15363">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5363">
                                            <p:txEl>
                                              <p:pRg st="6" end="6"/>
                                            </p:txEl>
                                          </p:spTgt>
                                        </p:tgtEl>
                                        <p:attrNameLst>
                                          <p:attrName>style.visibility</p:attrName>
                                        </p:attrNameLst>
                                      </p:cBhvr>
                                      <p:to>
                                        <p:strVal val="visible"/>
                                      </p:to>
                                    </p:set>
                                    <p:animEffect transition="in" filter="randombar(horizontal)">
                                      <p:cBhvr>
                                        <p:cTn id="18" dur="500"/>
                                        <p:tgtEl>
                                          <p:spTgt spid="15363">
                                            <p:txEl>
                                              <p:pRg st="6" end="6"/>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363">
                                            <p:txEl>
                                              <p:pRg st="7" end="7"/>
                                            </p:txEl>
                                          </p:spTgt>
                                        </p:tgtEl>
                                        <p:attrNameLst>
                                          <p:attrName>style.visibility</p:attrName>
                                        </p:attrNameLst>
                                      </p:cBhvr>
                                      <p:to>
                                        <p:strVal val="visible"/>
                                      </p:to>
                                    </p:set>
                                    <p:animEffect transition="in" filter="randombar(horizontal)">
                                      <p:cBhvr>
                                        <p:cTn id="21" dur="500"/>
                                        <p:tgtEl>
                                          <p:spTgt spid="1536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5363">
                                            <p:txEl>
                                              <p:pRg st="8" end="8"/>
                                            </p:txEl>
                                          </p:spTgt>
                                        </p:tgtEl>
                                        <p:attrNameLst>
                                          <p:attrName>style.visibility</p:attrName>
                                        </p:attrNameLst>
                                      </p:cBhvr>
                                      <p:to>
                                        <p:strVal val="visible"/>
                                      </p:to>
                                    </p:set>
                                    <p:animEffect transition="in" filter="randombar(horizontal)">
                                      <p:cBhvr>
                                        <p:cTn id="26" dur="500"/>
                                        <p:tgtEl>
                                          <p:spTgt spid="15363">
                                            <p:txEl>
                                              <p:pRg st="8" end="8"/>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5363">
                                            <p:txEl>
                                              <p:pRg st="9" end="9"/>
                                            </p:txEl>
                                          </p:spTgt>
                                        </p:tgtEl>
                                        <p:attrNameLst>
                                          <p:attrName>style.visibility</p:attrName>
                                        </p:attrNameLst>
                                      </p:cBhvr>
                                      <p:to>
                                        <p:strVal val="visible"/>
                                      </p:to>
                                    </p:set>
                                    <p:animEffect transition="in" filter="randombar(horizontal)">
                                      <p:cBhvr>
                                        <p:cTn id="29"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p:cNvSpPr>
          <p:nvPr>
            <p:ph type="title"/>
          </p:nvPr>
        </p:nvSpPr>
        <p:spPr>
          <a:xfrm>
            <a:off x="3581400" y="228600"/>
            <a:ext cx="5395595" cy="838200"/>
          </a:xfrm>
        </p:spPr>
        <p:txBody>
          <a:bodyPr>
            <a:normAutofit/>
          </a:bodyPr>
          <a:lstStyle/>
          <a:p>
            <a:pPr eaLnBrk="1" hangingPunct="1"/>
            <a:r>
              <a:rPr lang="en-GB" altLang="en-US" sz="4000" b="1" dirty="0">
                <a:solidFill>
                  <a:srgbClr val="FF0000"/>
                </a:solidFill>
                <a:latin typeface="Comic Sans MS" panose="030F0702030302020204" pitchFamily="66" charset="0"/>
              </a:rPr>
              <a:t>Virtual Machines</a:t>
            </a:r>
          </a:p>
        </p:txBody>
      </p:sp>
      <p:sp>
        <p:nvSpPr>
          <p:cNvPr id="32771" name="Slide Number Placeholder 4"/>
          <p:cNvSpPr>
            <a:spLocks noGrp="1" noChangeArrowheads="1"/>
          </p:cNvSpPr>
          <p:nvPr>
            <p:ph type="sldNum" sz="quarter" idx="12"/>
          </p:nvPr>
        </p:nvSpPr>
        <p:spPr bwMode="auto">
          <a:xfrm>
            <a:off x="8404433" y="6356350"/>
            <a:ext cx="294936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nSpc>
                <a:spcPct val="80000"/>
              </a:lnSpc>
            </a:pPr>
            <a:fld id="{8A635438-B0FD-4A1C-AB36-B36248281B1D}" type="slidenum">
              <a:rPr lang="en-GB" altLang="en-US" sz="1200">
                <a:solidFill>
                  <a:srgbClr val="FFFFFF"/>
                </a:solidFill>
              </a:rPr>
              <a:t>38</a:t>
            </a:fld>
            <a:endParaRPr lang="en-GB" altLang="en-US" sz="1200">
              <a:solidFill>
                <a:srgbClr val="FFFFFF"/>
              </a:solidFill>
            </a:endParaRPr>
          </a:p>
        </p:txBody>
      </p:sp>
      <p:sp>
        <p:nvSpPr>
          <p:cNvPr id="32772" name="Rectangle 2"/>
          <p:cNvSpPr>
            <a:spLocks noGrp="1"/>
          </p:cNvSpPr>
          <p:nvPr>
            <p:ph sz="quarter" idx="1"/>
          </p:nvPr>
        </p:nvSpPr>
        <p:spPr>
          <a:xfrm>
            <a:off x="1524000" y="1600200"/>
            <a:ext cx="8766175" cy="4495800"/>
          </a:xfrm>
        </p:spPr>
        <p:txBody>
          <a:bodyPr/>
          <a:lstStyle/>
          <a:p>
            <a:pPr eaLnBrk="1" hangingPunct="1"/>
            <a:r>
              <a:rPr lang="en-GB" altLang="en-US"/>
              <a:t>VM technology allows multiple virtual machines to run on a single physical machine.</a:t>
            </a:r>
          </a:p>
        </p:txBody>
      </p:sp>
      <p:sp>
        <p:nvSpPr>
          <p:cNvPr id="32773" name="Rectangle 3"/>
          <p:cNvSpPr>
            <a:spLocks noChangeArrowheads="1"/>
          </p:cNvSpPr>
          <p:nvPr/>
        </p:nvSpPr>
        <p:spPr bwMode="auto">
          <a:xfrm>
            <a:off x="1974702" y="4764088"/>
            <a:ext cx="5407173" cy="381000"/>
          </a:xfrm>
          <a:prstGeom prst="rect">
            <a:avLst/>
          </a:prstGeom>
          <a:solidFill>
            <a:srgbClr val="00CCFF"/>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Hardware</a:t>
            </a:r>
          </a:p>
        </p:txBody>
      </p:sp>
      <p:sp>
        <p:nvSpPr>
          <p:cNvPr id="32774" name="Rectangle 4"/>
          <p:cNvSpPr>
            <a:spLocks noChangeArrowheads="1"/>
          </p:cNvSpPr>
          <p:nvPr/>
        </p:nvSpPr>
        <p:spPr bwMode="auto">
          <a:xfrm>
            <a:off x="1974702" y="4154488"/>
            <a:ext cx="5407173" cy="457200"/>
          </a:xfrm>
          <a:prstGeom prst="rect">
            <a:avLst/>
          </a:prstGeom>
          <a:solidFill>
            <a:srgbClr val="FFFF00"/>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Virtual Machine Monitor (VMM) / Hypervisor</a:t>
            </a:r>
          </a:p>
        </p:txBody>
      </p:sp>
      <p:sp>
        <p:nvSpPr>
          <p:cNvPr id="32775" name="Rectangle 5"/>
          <p:cNvSpPr>
            <a:spLocks noChangeArrowheads="1"/>
          </p:cNvSpPr>
          <p:nvPr/>
        </p:nvSpPr>
        <p:spPr bwMode="auto">
          <a:xfrm>
            <a:off x="2407718" y="3087688"/>
            <a:ext cx="1392757" cy="609600"/>
          </a:xfrm>
          <a:prstGeom prst="rect">
            <a:avLst/>
          </a:prstGeom>
          <a:solidFill>
            <a:srgbClr val="00FF00"/>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(Linux)</a:t>
            </a:r>
          </a:p>
        </p:txBody>
      </p:sp>
      <p:sp>
        <p:nvSpPr>
          <p:cNvPr id="32776" name="Rectangle 6"/>
          <p:cNvSpPr>
            <a:spLocks noChangeArrowheads="1"/>
          </p:cNvSpPr>
          <p:nvPr/>
        </p:nvSpPr>
        <p:spPr bwMode="auto">
          <a:xfrm>
            <a:off x="4084118" y="3087688"/>
            <a:ext cx="1392757" cy="609600"/>
          </a:xfrm>
          <a:prstGeom prst="rect">
            <a:avLst/>
          </a:prstGeom>
          <a:solidFill>
            <a:srgbClr val="FF00FF"/>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(NetBSD)</a:t>
            </a:r>
          </a:p>
        </p:txBody>
      </p:sp>
      <p:sp>
        <p:nvSpPr>
          <p:cNvPr id="32777" name="Rectangle 7"/>
          <p:cNvSpPr>
            <a:spLocks noChangeArrowheads="1"/>
          </p:cNvSpPr>
          <p:nvPr/>
        </p:nvSpPr>
        <p:spPr bwMode="auto">
          <a:xfrm>
            <a:off x="5836718" y="3087688"/>
            <a:ext cx="1392757" cy="609600"/>
          </a:xfrm>
          <a:prstGeom prst="rect">
            <a:avLst/>
          </a:prstGeom>
          <a:solidFill>
            <a:srgbClr val="C0C0C0"/>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(Windows)</a:t>
            </a:r>
          </a:p>
        </p:txBody>
      </p:sp>
      <p:grpSp>
        <p:nvGrpSpPr>
          <p:cNvPr id="32778" name="Group 8"/>
          <p:cNvGrpSpPr/>
          <p:nvPr/>
        </p:nvGrpSpPr>
        <p:grpSpPr bwMode="auto">
          <a:xfrm>
            <a:off x="2320186" y="2706688"/>
            <a:ext cx="1554904" cy="1293812"/>
            <a:chOff x="570" y="1779"/>
            <a:chExt cx="911" cy="815"/>
          </a:xfrm>
        </p:grpSpPr>
        <p:sp>
          <p:nvSpPr>
            <p:cNvPr id="53286" name="Line 9"/>
            <p:cNvSpPr>
              <a:spLocks noChangeShapeType="1"/>
            </p:cNvSpPr>
            <p:nvPr/>
          </p:nvSpPr>
          <p:spPr bwMode="auto">
            <a:xfrm>
              <a:off x="570"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87" name="Line 10"/>
            <p:cNvSpPr>
              <a:spLocks noChangeShapeType="1"/>
            </p:cNvSpPr>
            <p:nvPr/>
          </p:nvSpPr>
          <p:spPr bwMode="auto">
            <a:xfrm>
              <a:off x="1482"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88" name="Line 11"/>
            <p:cNvSpPr>
              <a:spLocks noChangeShapeType="1"/>
            </p:cNvSpPr>
            <p:nvPr/>
          </p:nvSpPr>
          <p:spPr bwMode="auto">
            <a:xfrm>
              <a:off x="570" y="2595"/>
              <a:ext cx="912" cy="1"/>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32808" name="Rectangle 12"/>
            <p:cNvSpPr>
              <a:spLocks noChangeArrowheads="1"/>
            </p:cNvSpPr>
            <p:nvPr/>
          </p:nvSpPr>
          <p:spPr bwMode="auto">
            <a:xfrm>
              <a:off x="570" y="2451"/>
              <a:ext cx="912" cy="144"/>
            </a:xfrm>
            <a:prstGeom prst="rect">
              <a:avLst/>
            </a:prstGeom>
            <a:solidFill>
              <a:srgbClr val="00CCFF">
                <a:alpha val="32156"/>
              </a:srgbClr>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32779" name="Group 13"/>
          <p:cNvGrpSpPr/>
          <p:nvPr/>
        </p:nvGrpSpPr>
        <p:grpSpPr bwMode="auto">
          <a:xfrm>
            <a:off x="3996586" y="2706688"/>
            <a:ext cx="1554904" cy="1293812"/>
            <a:chOff x="1626" y="1779"/>
            <a:chExt cx="911" cy="815"/>
          </a:xfrm>
        </p:grpSpPr>
        <p:sp>
          <p:nvSpPr>
            <p:cNvPr id="53282" name="Line 14"/>
            <p:cNvSpPr>
              <a:spLocks noChangeShapeType="1"/>
            </p:cNvSpPr>
            <p:nvPr/>
          </p:nvSpPr>
          <p:spPr bwMode="auto">
            <a:xfrm>
              <a:off x="1626"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83" name="Line 15"/>
            <p:cNvSpPr>
              <a:spLocks noChangeShapeType="1"/>
            </p:cNvSpPr>
            <p:nvPr/>
          </p:nvSpPr>
          <p:spPr bwMode="auto">
            <a:xfrm>
              <a:off x="2538"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84" name="Line 16"/>
            <p:cNvSpPr>
              <a:spLocks noChangeShapeType="1"/>
            </p:cNvSpPr>
            <p:nvPr/>
          </p:nvSpPr>
          <p:spPr bwMode="auto">
            <a:xfrm>
              <a:off x="1626" y="2595"/>
              <a:ext cx="912" cy="1"/>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32804" name="Rectangle 17"/>
            <p:cNvSpPr>
              <a:spLocks noChangeArrowheads="1"/>
            </p:cNvSpPr>
            <p:nvPr/>
          </p:nvSpPr>
          <p:spPr bwMode="auto">
            <a:xfrm>
              <a:off x="1626" y="2451"/>
              <a:ext cx="912" cy="144"/>
            </a:xfrm>
            <a:prstGeom prst="rect">
              <a:avLst/>
            </a:prstGeom>
            <a:solidFill>
              <a:srgbClr val="00CCFF">
                <a:alpha val="32156"/>
              </a:srgbClr>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32780" name="Group 18"/>
          <p:cNvGrpSpPr/>
          <p:nvPr/>
        </p:nvGrpSpPr>
        <p:grpSpPr bwMode="auto">
          <a:xfrm>
            <a:off x="5749186" y="2706688"/>
            <a:ext cx="1554904" cy="1293812"/>
            <a:chOff x="2730" y="1779"/>
            <a:chExt cx="911" cy="815"/>
          </a:xfrm>
        </p:grpSpPr>
        <p:sp>
          <p:nvSpPr>
            <p:cNvPr id="53278" name="Line 19"/>
            <p:cNvSpPr>
              <a:spLocks noChangeShapeType="1"/>
            </p:cNvSpPr>
            <p:nvPr/>
          </p:nvSpPr>
          <p:spPr bwMode="auto">
            <a:xfrm>
              <a:off x="2730"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79" name="Line 20"/>
            <p:cNvSpPr>
              <a:spLocks noChangeShapeType="1"/>
            </p:cNvSpPr>
            <p:nvPr/>
          </p:nvSpPr>
          <p:spPr bwMode="auto">
            <a:xfrm>
              <a:off x="3642" y="1779"/>
              <a:ext cx="1" cy="816"/>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53280" name="Line 21"/>
            <p:cNvSpPr>
              <a:spLocks noChangeShapeType="1"/>
            </p:cNvSpPr>
            <p:nvPr/>
          </p:nvSpPr>
          <p:spPr bwMode="auto">
            <a:xfrm>
              <a:off x="2730" y="2595"/>
              <a:ext cx="912" cy="1"/>
            </a:xfrm>
            <a:prstGeom prst="line">
              <a:avLst/>
            </a:prstGeom>
            <a:noFill/>
            <a:ln w="12600">
              <a:solidFill>
                <a:srgbClr val="000000"/>
              </a:solidFill>
              <a:miter lim="800000"/>
            </a:ln>
          </p:spPr>
          <p:txBody>
            <a:bodyPr/>
            <a:lstStyle/>
            <a:p>
              <a:pPr eaLnBrk="1" hangingPunct="1">
                <a:defRPr/>
              </a:pPr>
              <a:endParaRPr lang="en-GB">
                <a:ea typeface="MS PGothic" panose="020B0600070205080204" pitchFamily="34" charset="-128"/>
                <a:cs typeface="MS PGothic" panose="020B0600070205080204" pitchFamily="34" charset="-128"/>
              </a:endParaRPr>
            </a:p>
          </p:txBody>
        </p:sp>
        <p:sp>
          <p:nvSpPr>
            <p:cNvPr id="32800" name="Rectangle 22"/>
            <p:cNvSpPr>
              <a:spLocks noChangeArrowheads="1"/>
            </p:cNvSpPr>
            <p:nvPr/>
          </p:nvSpPr>
          <p:spPr bwMode="auto">
            <a:xfrm>
              <a:off x="2730" y="2451"/>
              <a:ext cx="912" cy="144"/>
            </a:xfrm>
            <a:prstGeom prst="rect">
              <a:avLst/>
            </a:prstGeom>
            <a:solidFill>
              <a:srgbClr val="00CCFF">
                <a:alpha val="32156"/>
              </a:srgbClr>
            </a:solidFill>
            <a:ln w="12600">
              <a:solidFill>
                <a:srgbClr val="000000"/>
              </a:solidFill>
              <a:miter lim="800000"/>
            </a:ln>
          </p:spPr>
          <p:txBody>
            <a:bodyPr wrap="none"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sp>
        <p:nvSpPr>
          <p:cNvPr id="32781" name="Text Box 23"/>
          <p:cNvSpPr txBox="1">
            <a:spLocks noChangeArrowheads="1"/>
          </p:cNvSpPr>
          <p:nvPr/>
        </p:nvSpPr>
        <p:spPr bwMode="auto">
          <a:xfrm>
            <a:off x="5892676" y="2630489"/>
            <a:ext cx="592264" cy="344487"/>
          </a:xfrm>
          <a:prstGeom prst="rect">
            <a:avLst/>
          </a:prstGeom>
          <a:solidFill>
            <a:srgbClr val="99CCFF"/>
          </a:solidFill>
          <a:ln w="12600">
            <a:solidFill>
              <a:srgbClr val="000000"/>
            </a:solidFill>
            <a:miter lim="800000"/>
          </a:ln>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32782" name="Text Box 24"/>
          <p:cNvSpPr txBox="1">
            <a:spLocks noChangeArrowheads="1"/>
          </p:cNvSpPr>
          <p:nvPr/>
        </p:nvSpPr>
        <p:spPr bwMode="auto">
          <a:xfrm>
            <a:off x="3149476" y="2630489"/>
            <a:ext cx="592264" cy="344487"/>
          </a:xfrm>
          <a:prstGeom prst="rect">
            <a:avLst/>
          </a:prstGeom>
          <a:solidFill>
            <a:srgbClr val="FFFF99"/>
          </a:solidFill>
          <a:ln w="12600">
            <a:solidFill>
              <a:srgbClr val="000000"/>
            </a:solidFill>
            <a:miter lim="800000"/>
          </a:ln>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32783" name="Text Box 25"/>
          <p:cNvSpPr txBox="1">
            <a:spLocks noChangeArrowheads="1"/>
          </p:cNvSpPr>
          <p:nvPr/>
        </p:nvSpPr>
        <p:spPr bwMode="auto">
          <a:xfrm>
            <a:off x="6578476" y="2630489"/>
            <a:ext cx="592264" cy="344487"/>
          </a:xfrm>
          <a:prstGeom prst="rect">
            <a:avLst/>
          </a:prstGeom>
          <a:solidFill>
            <a:srgbClr val="FF99CC"/>
          </a:solidFill>
          <a:ln w="12600">
            <a:solidFill>
              <a:srgbClr val="000000"/>
            </a:solidFill>
            <a:miter lim="800000"/>
          </a:ln>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32784" name="Text Box 26"/>
          <p:cNvSpPr txBox="1">
            <a:spLocks noChangeArrowheads="1"/>
          </p:cNvSpPr>
          <p:nvPr/>
        </p:nvSpPr>
        <p:spPr bwMode="auto">
          <a:xfrm>
            <a:off x="4140076" y="2630489"/>
            <a:ext cx="592264" cy="344487"/>
          </a:xfrm>
          <a:prstGeom prst="rect">
            <a:avLst/>
          </a:prstGeom>
          <a:solidFill>
            <a:srgbClr val="CC99FF"/>
          </a:solidFill>
          <a:ln w="12600">
            <a:solidFill>
              <a:srgbClr val="000000"/>
            </a:solidFill>
            <a:miter lim="800000"/>
          </a:ln>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32785" name="Text Box 27"/>
          <p:cNvSpPr txBox="1">
            <a:spLocks noChangeArrowheads="1"/>
          </p:cNvSpPr>
          <p:nvPr/>
        </p:nvSpPr>
        <p:spPr bwMode="auto">
          <a:xfrm>
            <a:off x="2463676" y="2630489"/>
            <a:ext cx="592264" cy="344487"/>
          </a:xfrm>
          <a:prstGeom prst="rect">
            <a:avLst/>
          </a:prstGeom>
          <a:solidFill>
            <a:srgbClr val="CCFFCC"/>
          </a:solidFill>
          <a:ln w="12600">
            <a:solidFill>
              <a:srgbClr val="000000"/>
            </a:solidFill>
            <a:miter lim="800000"/>
          </a:ln>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32786" name="Text Box 28"/>
          <p:cNvSpPr txBox="1">
            <a:spLocks noChangeArrowheads="1"/>
          </p:cNvSpPr>
          <p:nvPr/>
        </p:nvSpPr>
        <p:spPr bwMode="auto">
          <a:xfrm>
            <a:off x="8157174" y="2847976"/>
            <a:ext cx="80902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Xen</a:t>
            </a:r>
          </a:p>
        </p:txBody>
      </p:sp>
      <p:sp>
        <p:nvSpPr>
          <p:cNvPr id="32787" name="Text Box 29"/>
          <p:cNvSpPr txBox="1">
            <a:spLocks noChangeArrowheads="1"/>
          </p:cNvSpPr>
          <p:nvPr/>
        </p:nvSpPr>
        <p:spPr bwMode="auto">
          <a:xfrm>
            <a:off x="8128000" y="3446780"/>
            <a:ext cx="1745615"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VMWare</a:t>
            </a:r>
          </a:p>
        </p:txBody>
      </p:sp>
      <p:sp>
        <p:nvSpPr>
          <p:cNvPr id="32788" name="Text Box 30"/>
          <p:cNvSpPr txBox="1">
            <a:spLocks noChangeArrowheads="1"/>
          </p:cNvSpPr>
          <p:nvPr/>
        </p:nvSpPr>
        <p:spPr bwMode="auto">
          <a:xfrm>
            <a:off x="8034680" y="4046538"/>
            <a:ext cx="258411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UML</a:t>
            </a:r>
          </a:p>
        </p:txBody>
      </p:sp>
      <p:sp>
        <p:nvSpPr>
          <p:cNvPr id="32789" name="Text Box 31"/>
          <p:cNvSpPr txBox="1">
            <a:spLocks noChangeArrowheads="1"/>
          </p:cNvSpPr>
          <p:nvPr/>
        </p:nvSpPr>
        <p:spPr bwMode="auto">
          <a:xfrm>
            <a:off x="8036267" y="4622801"/>
            <a:ext cx="258411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Denali</a:t>
            </a:r>
          </a:p>
        </p:txBody>
      </p:sp>
      <p:sp>
        <p:nvSpPr>
          <p:cNvPr id="32790" name="Text Box 32"/>
          <p:cNvSpPr txBox="1">
            <a:spLocks noChangeArrowheads="1"/>
          </p:cNvSpPr>
          <p:nvPr/>
        </p:nvSpPr>
        <p:spPr bwMode="auto">
          <a:xfrm>
            <a:off x="8036267" y="5127626"/>
            <a:ext cx="258411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etc.</a:t>
            </a:r>
          </a:p>
        </p:txBody>
      </p:sp>
      <p:cxnSp>
        <p:nvCxnSpPr>
          <p:cNvPr id="32791" name="AutoShape 33"/>
          <p:cNvCxnSpPr>
            <a:cxnSpLocks noChangeShapeType="1"/>
            <a:stCxn id="32774" idx="3"/>
            <a:endCxn id="32786" idx="1"/>
          </p:cNvCxnSpPr>
          <p:nvPr/>
        </p:nvCxnSpPr>
        <p:spPr bwMode="auto">
          <a:xfrm flipV="1">
            <a:off x="7381875" y="3078164"/>
            <a:ext cx="775299" cy="1304924"/>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32792" name="AutoShape 34"/>
          <p:cNvCxnSpPr>
            <a:cxnSpLocks noChangeShapeType="1"/>
            <a:stCxn id="32774" idx="3"/>
          </p:cNvCxnSpPr>
          <p:nvPr/>
        </p:nvCxnSpPr>
        <p:spPr bwMode="auto">
          <a:xfrm flipV="1">
            <a:off x="7381875" y="3700464"/>
            <a:ext cx="833438" cy="682624"/>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32793" name="AutoShape 35"/>
          <p:cNvCxnSpPr>
            <a:cxnSpLocks noChangeShapeType="1"/>
            <a:stCxn id="32774" idx="3"/>
            <a:endCxn id="32788" idx="1"/>
          </p:cNvCxnSpPr>
          <p:nvPr/>
        </p:nvCxnSpPr>
        <p:spPr bwMode="auto">
          <a:xfrm flipV="1">
            <a:off x="7381875" y="4277519"/>
            <a:ext cx="652805" cy="10556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32794" name="AutoShape 36"/>
          <p:cNvCxnSpPr>
            <a:cxnSpLocks noChangeShapeType="1"/>
            <a:stCxn id="32774" idx="3"/>
            <a:endCxn id="32789" idx="1"/>
          </p:cNvCxnSpPr>
          <p:nvPr/>
        </p:nvCxnSpPr>
        <p:spPr bwMode="auto">
          <a:xfrm>
            <a:off x="7381875" y="4383088"/>
            <a:ext cx="654392" cy="47069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32795" name="AutoShape 37"/>
          <p:cNvCxnSpPr>
            <a:cxnSpLocks noChangeShapeType="1"/>
            <a:stCxn id="32774" idx="3"/>
            <a:endCxn id="32790" idx="1"/>
          </p:cNvCxnSpPr>
          <p:nvPr/>
        </p:nvCxnSpPr>
        <p:spPr bwMode="auto">
          <a:xfrm>
            <a:off x="7381875" y="4383088"/>
            <a:ext cx="654392" cy="97552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32796" name="Text Box 38"/>
          <p:cNvSpPr txBox="1">
            <a:spLocks noChangeArrowheads="1"/>
          </p:cNvSpPr>
          <p:nvPr/>
        </p:nvSpPr>
        <p:spPr bwMode="auto">
          <a:xfrm>
            <a:off x="1164483" y="5767388"/>
            <a:ext cx="950351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5000" rIns="90000" bIns="45000"/>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1pPr>
            <a:lvl2pPr marL="742950" indent="-28575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2pPr>
            <a:lvl3pPr marL="11430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3pPr>
            <a:lvl4pPr marL="16002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4pPr>
            <a:lvl5pPr marL="2057400" indent="-22860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GB" altLang="en-US" sz="1800" i="1">
                <a:solidFill>
                  <a:srgbClr val="000000"/>
                </a:solidFill>
                <a:ea typeface="MS Gothic" panose="020B0609070205080204" pitchFamily="49" charset="-128"/>
              </a:rPr>
              <a:t>Performance</a:t>
            </a:r>
            <a:r>
              <a:rPr lang="en-GB" altLang="en-US" sz="1800">
                <a:solidFill>
                  <a:srgbClr val="000000"/>
                </a:solidFill>
                <a:ea typeface="MS Gothic" panose="020B0609070205080204" pitchFamily="49" charset="-128"/>
              </a:rPr>
              <a:t>: Para-virtualization (e.g. Xen) is very close to raw physical performance!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2819399" y="228600"/>
            <a:ext cx="7470775" cy="685800"/>
          </a:xfrm>
        </p:spPr>
        <p:txBody>
          <a:bodyPr>
            <a:normAutofit/>
          </a:bodyPr>
          <a:lstStyle/>
          <a:p>
            <a:pPr eaLnBrk="1" hangingPunct="1"/>
            <a:r>
              <a:rPr lang="en-US" altLang="en-US" sz="4000" b="1" dirty="0">
                <a:solidFill>
                  <a:srgbClr val="FF0000"/>
                </a:solidFill>
                <a:latin typeface="Comic Sans MS" panose="030F0702030302020204" pitchFamily="66" charset="0"/>
              </a:rPr>
              <a:t>Virtualization in General</a:t>
            </a:r>
          </a:p>
        </p:txBody>
      </p:sp>
      <p:sp>
        <p:nvSpPr>
          <p:cNvPr id="34819" name="Slide Number Placeholder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nSpc>
                <a:spcPct val="80000"/>
              </a:lnSpc>
            </a:pPr>
            <a:fld id="{BC227487-6C4E-4F5B-9847-DB203405B491}" type="slidenum">
              <a:rPr lang="en-GB" altLang="en-US" sz="1200">
                <a:solidFill>
                  <a:srgbClr val="FFFFFF"/>
                </a:solidFill>
              </a:rPr>
              <a:t>39</a:t>
            </a:fld>
            <a:endParaRPr lang="en-GB" altLang="en-US" sz="1200">
              <a:solidFill>
                <a:srgbClr val="FFFFFF"/>
              </a:solidFill>
            </a:endParaRPr>
          </a:p>
        </p:txBody>
      </p:sp>
      <p:sp>
        <p:nvSpPr>
          <p:cNvPr id="34820" name="Rectangle 3"/>
          <p:cNvSpPr>
            <a:spLocks noGrp="1"/>
          </p:cNvSpPr>
          <p:nvPr>
            <p:ph sz="quarter" idx="1"/>
          </p:nvPr>
        </p:nvSpPr>
        <p:spPr>
          <a:xfrm>
            <a:off x="838200" y="1371600"/>
            <a:ext cx="10363200" cy="4830762"/>
          </a:xfrm>
        </p:spPr>
        <p:txBody>
          <a:bodyPr/>
          <a:lstStyle/>
          <a:p>
            <a:pPr eaLnBrk="1" hangingPunct="1"/>
            <a:r>
              <a:rPr lang="en-US" altLang="en-US" dirty="0"/>
              <a:t>Advantages of virtual machines:</a:t>
            </a:r>
          </a:p>
          <a:p>
            <a:pPr lvl="1" eaLnBrk="1" hangingPunct="1"/>
            <a:r>
              <a:rPr lang="en-US" altLang="en-US" dirty="0"/>
              <a:t>Run operating systems where the physical hardware is unavailable,</a:t>
            </a:r>
          </a:p>
          <a:p>
            <a:pPr lvl="1" eaLnBrk="1" hangingPunct="1"/>
            <a:r>
              <a:rPr lang="en-US" altLang="en-US" dirty="0"/>
              <a:t>Easier to create new machines, backup machines, etc.,</a:t>
            </a:r>
          </a:p>
          <a:p>
            <a:pPr lvl="1" eaLnBrk="1" hangingPunct="1"/>
            <a:r>
              <a:rPr lang="en-US" altLang="en-US" dirty="0"/>
              <a:t>Software testing using “clean” installs of operating systems and software,</a:t>
            </a:r>
          </a:p>
          <a:p>
            <a:pPr lvl="1" eaLnBrk="1" hangingPunct="1"/>
            <a:r>
              <a:rPr lang="en-US" altLang="en-US" dirty="0"/>
              <a:t>Emulate more machines than are physically available,</a:t>
            </a:r>
          </a:p>
          <a:p>
            <a:pPr lvl="1" eaLnBrk="1" hangingPunct="1"/>
            <a:r>
              <a:rPr lang="en-US" altLang="en-US" dirty="0"/>
              <a:t>Timeshare lightly loaded systems on one host,</a:t>
            </a:r>
          </a:p>
          <a:p>
            <a:pPr lvl="1" eaLnBrk="1" hangingPunct="1"/>
            <a:r>
              <a:rPr lang="en-US" altLang="en-US" dirty="0"/>
              <a:t>Debug problems (suspend and resume the problem machine),</a:t>
            </a:r>
          </a:p>
          <a:p>
            <a:pPr lvl="1" eaLnBrk="1" hangingPunct="1"/>
            <a:r>
              <a:rPr lang="en-US" altLang="en-US" dirty="0"/>
              <a:t>Easy migration of virtual machines (shutdown needed or not).</a:t>
            </a:r>
          </a:p>
          <a:p>
            <a:pPr lvl="1" eaLnBrk="1" hangingPunct="1"/>
            <a:r>
              <a:rPr lang="en-US" altLang="en-US" dirty="0"/>
              <a:t>Run legacy systems!</a:t>
            </a:r>
          </a:p>
          <a:p>
            <a:pPr lvl="1" eaLnBrk="1" hangingPunct="1"/>
            <a:endParaRPr lang="en-US"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id="{29CB849A-3EF1-41CF-3069-449B3689C16B}"/>
              </a:ext>
            </a:extLst>
          </p:cNvPr>
          <p:cNvPicPr>
            <a:picLocks noChangeAspect="1"/>
          </p:cNvPicPr>
          <p:nvPr/>
        </p:nvPicPr>
        <p:blipFill>
          <a:blip r:embed="rId2"/>
          <a:srcRect l="20781" r="6856"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p:nvPr/>
        </p:nvSpPr>
        <p:spPr>
          <a:xfrm>
            <a:off x="7848600" y="1122363"/>
            <a:ext cx="4023360" cy="3204134"/>
          </a:xfrm>
          <a:prstGeom prst="rect">
            <a:avLst/>
          </a:prstGeom>
        </p:spPr>
        <p:txBody>
          <a:bodyPr vert="horz" lIns="91440" tIns="45720" rIns="91440" bIns="45720" rtlCol="0" anchor="b">
            <a:normAutofit/>
          </a:bodyPr>
          <a:lstStyle/>
          <a:p>
            <a:pPr marL="12700">
              <a:lnSpc>
                <a:spcPct val="90000"/>
              </a:lnSpc>
              <a:spcBef>
                <a:spcPct val="0"/>
              </a:spcBef>
              <a:spcAft>
                <a:spcPts val="600"/>
              </a:spcAft>
            </a:pPr>
            <a:r>
              <a:rPr lang="en-US" sz="4800" b="1">
                <a:latin typeface="+mj-lt"/>
                <a:ea typeface="+mj-ea"/>
                <a:cs typeface="+mj-cs"/>
              </a:rPr>
              <a:t>What is the definition of Cloud Computing ?</a:t>
            </a:r>
          </a:p>
        </p:txBody>
      </p:sp>
      <p:sp>
        <p:nvSpPr>
          <p:cNvPr id="3" name="object 3"/>
          <p:cNvSpPr txBox="1"/>
          <p:nvPr/>
        </p:nvSpPr>
        <p:spPr>
          <a:xfrm>
            <a:off x="7848600" y="4872922"/>
            <a:ext cx="4023360" cy="1208141"/>
          </a:xfrm>
          <a:prstGeom prst="rect">
            <a:avLst/>
          </a:prstGeom>
        </p:spPr>
        <p:txBody>
          <a:bodyPr vert="horz" lIns="91440" tIns="45720" rIns="91440" bIns="45720" rtlCol="0">
            <a:normAutofit/>
          </a:bodyPr>
          <a:lstStyle/>
          <a:p>
            <a:pPr>
              <a:lnSpc>
                <a:spcPct val="90000"/>
              </a:lnSpc>
              <a:spcBef>
                <a:spcPts val="1000"/>
              </a:spcBef>
            </a:pPr>
            <a:r>
              <a:rPr lang="en-US" sz="2000" spc="-10"/>
              <a:t>Give </a:t>
            </a:r>
            <a:r>
              <a:rPr lang="en-US" sz="2000" spc="-5"/>
              <a:t>us</a:t>
            </a:r>
            <a:r>
              <a:rPr lang="en-US" sz="2000" spc="-15"/>
              <a:t> your</a:t>
            </a:r>
            <a:r>
              <a:rPr lang="en-US" sz="2000" spc="-20"/>
              <a:t> </a:t>
            </a:r>
            <a:r>
              <a:rPr lang="en-US" sz="2000" spc="-10"/>
              <a:t>opinion</a:t>
            </a:r>
            <a:endParaRPr lang="en-US"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2649200" cy="1143000"/>
          </a:xfrm>
        </p:spPr>
        <p:txBody>
          <a:bodyPr>
            <a:normAutofit fontScale="90000"/>
          </a:bodyPr>
          <a:lstStyle/>
          <a:p>
            <a:r>
              <a:rPr lang="en-US" sz="4000" b="1" dirty="0">
                <a:solidFill>
                  <a:srgbClr val="FF0000"/>
                </a:solidFill>
                <a:latin typeface="Comic Sans MS" panose="030F0702030302020204" pitchFamily="66" charset="0"/>
                <a:ea typeface="+mn-ea"/>
                <a:cs typeface="+mn-cs"/>
              </a:rPr>
              <a:t>THE ADVANTAGES OF CLOUD COMPUTING</a:t>
            </a:r>
            <a:br>
              <a:rPr lang="en-US" b="1" i="0" cap="all" dirty="0">
                <a:solidFill>
                  <a:srgbClr val="000000"/>
                </a:solidFill>
                <a:effectLst/>
                <a:latin typeface="Lato" panose="020F0502020204030203" pitchFamily="34" charset="0"/>
              </a:rPr>
            </a:br>
            <a:endParaRPr lang="en-US" dirty="0"/>
          </a:p>
        </p:txBody>
      </p:sp>
      <p:pic>
        <p:nvPicPr>
          <p:cNvPr id="5" name="Content Placeholder 4" descr="A picture containing text, nature&#10;&#10;Description automatically generat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1143000"/>
            <a:ext cx="9144000" cy="5028733"/>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7200"/>
            <a:ext cx="4574115" cy="758824"/>
          </a:xfrm>
        </p:spPr>
        <p:txBody>
          <a:bodyPr/>
          <a:lstStyle/>
          <a:p>
            <a:r>
              <a:rPr lang="en-US" sz="4000" b="1" dirty="0">
                <a:solidFill>
                  <a:srgbClr val="FF0000"/>
                </a:solidFill>
                <a:latin typeface="Comic Sans MS" panose="030F0702030302020204" pitchFamily="66" charset="0"/>
                <a:ea typeface="+mn-ea"/>
                <a:cs typeface="+mn-cs"/>
              </a:rPr>
              <a:t>DATA SECURITY</a:t>
            </a:r>
          </a:p>
        </p:txBody>
      </p:sp>
      <p:sp>
        <p:nvSpPr>
          <p:cNvPr id="3" name="Content Placeholder 2"/>
          <p:cNvSpPr>
            <a:spLocks noGrp="1"/>
          </p:cNvSpPr>
          <p:nvPr>
            <p:ph idx="1"/>
          </p:nvPr>
        </p:nvSpPr>
        <p:spPr>
          <a:xfrm>
            <a:off x="685800" y="1371600"/>
            <a:ext cx="9751483" cy="4114800"/>
          </a:xfrm>
        </p:spPr>
        <p:txBody>
          <a:bodyPr/>
          <a:lstStyle/>
          <a:p>
            <a:pPr algn="l"/>
            <a:r>
              <a:rPr lang="en-US" sz="2400" dirty="0">
                <a:latin typeface="Comic Sans MS" panose="030F0702030302020204" pitchFamily="66" charset="0"/>
              </a:rPr>
              <a:t>A number of security measures are taken by the cloud hosting vendors to prevent data loss and ensure a safe computing environment in the multi-tenant infrastructure. These include access restrictions to apps and system resources, logging, monitoring and control of access and use of apps and systems, employment of security architecture models with app-level configurations, as well as the implementation of baseline protections like user authentication, encryption, SSO, API controls contracts and so on..</a:t>
            </a:r>
          </a:p>
          <a:p>
            <a:endParaRPr lang="en-US" dirty="0"/>
          </a:p>
        </p:txBody>
      </p:sp>
      <p:sp>
        <p:nvSpPr>
          <p:cNvPr id="4" name="AutoShape 2"/>
          <p:cNvSpPr>
            <a:spLocks noChangeAspect="1" noChangeArrowheads="1"/>
          </p:cNvSpPr>
          <p:nvPr/>
        </p:nvSpPr>
        <p:spPr bwMode="auto">
          <a:xfrm>
            <a:off x="9296400" y="502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object 4"/>
          <p:cNvSpPr txBox="1"/>
          <p:nvPr/>
        </p:nvSpPr>
        <p:spPr>
          <a:xfrm>
            <a:off x="76200" y="6629400"/>
            <a:ext cx="1560068" cy="156068"/>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panose="020F0502020204030204"/>
                <a:ea typeface="+mn-ea"/>
                <a:cs typeface="Calibri" panose="020F0502020204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dirty="0">
                <a:solidFill>
                  <a:schemeClr val="bg1">
                    <a:lumMod val="50000"/>
                  </a:schemeClr>
                </a:solidFill>
              </a:rPr>
              <a:t>D</a:t>
            </a:r>
            <a:r>
              <a:rPr lang="en-US" spc="-120" dirty="0">
                <a:solidFill>
                  <a:schemeClr val="bg1">
                    <a:lumMod val="50000"/>
                  </a:schemeClr>
                </a:solidFill>
              </a:rPr>
              <a:t>r</a:t>
            </a:r>
            <a:r>
              <a:rPr lang="en-US" dirty="0">
                <a:solidFill>
                  <a:schemeClr val="bg1">
                    <a:lumMod val="50000"/>
                  </a:schemeClr>
                </a:solidFill>
              </a:rPr>
              <a:t>.</a:t>
            </a:r>
            <a:r>
              <a:rPr lang="en-US" spc="-15" dirty="0">
                <a:solidFill>
                  <a:schemeClr val="bg1">
                    <a:lumMod val="50000"/>
                  </a:schemeClr>
                </a:solidFill>
              </a:rPr>
              <a:t> </a:t>
            </a:r>
            <a:r>
              <a:rPr lang="en-US" dirty="0">
                <a:solidFill>
                  <a:schemeClr val="bg1">
                    <a:lumMod val="50000"/>
                  </a:schemeClr>
                </a:solidFill>
              </a:rPr>
              <a:t>Mohammad</a:t>
            </a:r>
            <a:r>
              <a:rPr lang="en-US" spc="5" dirty="0">
                <a:solidFill>
                  <a:schemeClr val="bg1">
                    <a:lumMod val="50000"/>
                  </a:schemeClr>
                </a:solidFill>
              </a:rPr>
              <a:t> </a:t>
            </a:r>
            <a:r>
              <a:rPr lang="en-US" dirty="0">
                <a:solidFill>
                  <a:schemeClr val="bg1">
                    <a:lumMod val="50000"/>
                  </a:schemeClr>
                </a:solidFill>
              </a:rPr>
              <a:t>Aladwan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9448800" cy="758824"/>
          </a:xfrm>
        </p:spPr>
        <p:txBody>
          <a:bodyPr/>
          <a:lstStyle/>
          <a:p>
            <a:r>
              <a:rPr lang="en-US" sz="4000" b="1" dirty="0">
                <a:solidFill>
                  <a:srgbClr val="FF0000"/>
                </a:solidFill>
                <a:latin typeface="Comic Sans MS" panose="030F0702030302020204" pitchFamily="66" charset="0"/>
                <a:ea typeface="+mn-ea"/>
                <a:cs typeface="+mn-cs"/>
              </a:rPr>
              <a:t>MOBILITY AND AVAILABILITY</a:t>
            </a:r>
          </a:p>
        </p:txBody>
      </p:sp>
      <p:sp>
        <p:nvSpPr>
          <p:cNvPr id="3" name="Content Placeholder 2"/>
          <p:cNvSpPr>
            <a:spLocks noGrp="1"/>
          </p:cNvSpPr>
          <p:nvPr>
            <p:ph idx="1"/>
          </p:nvPr>
        </p:nvSpPr>
        <p:spPr>
          <a:xfrm>
            <a:off x="685800" y="1371600"/>
            <a:ext cx="10668000" cy="4114800"/>
          </a:xfrm>
        </p:spPr>
        <p:txBody>
          <a:bodyPr/>
          <a:lstStyle/>
          <a:p>
            <a:pPr algn="l"/>
            <a:r>
              <a:rPr lang="en-US" sz="2400" dirty="0">
                <a:latin typeface="Comic Sans MS" panose="030F0702030302020204" pitchFamily="66" charset="0"/>
              </a:rPr>
              <a:t>The cloud service providers take care to make your personal or corporate data available for you 24/7 provided you remember your credentials and have access to any computer device with a stable Internet connection (which is really not a problem these days). This way, you can stay up-to-date on important issues instantly, easily store, retrieve, recover and process your data anytime and anywhere. Also, remote data access gives the opportunity for teams and colleagues to collaborate on a single shared project, without creating multiple copies of any document, no matter which part of the world each of them is located in. And you don’t need to have files in your device memory any more to share them with people - just send data as web links to your target recipients to download from.</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28600"/>
            <a:ext cx="4507865" cy="758825"/>
          </a:xfrm>
        </p:spPr>
        <p:txBody>
          <a:bodyPr/>
          <a:lstStyle/>
          <a:p>
            <a:r>
              <a:rPr lang="en-US" sz="4000" b="1" dirty="0">
                <a:solidFill>
                  <a:srgbClr val="FF0000"/>
                </a:solidFill>
                <a:latin typeface="Comic Sans MS" panose="030F0702030302020204" pitchFamily="66" charset="0"/>
                <a:ea typeface="+mn-ea"/>
                <a:cs typeface="+mn-cs"/>
              </a:rPr>
              <a:t>SCALABILITY</a:t>
            </a:r>
          </a:p>
        </p:txBody>
      </p:sp>
      <p:sp>
        <p:nvSpPr>
          <p:cNvPr id="3" name="Content Placeholder 2"/>
          <p:cNvSpPr>
            <a:spLocks noGrp="1"/>
          </p:cNvSpPr>
          <p:nvPr>
            <p:ph idx="1"/>
          </p:nvPr>
        </p:nvSpPr>
        <p:spPr>
          <a:xfrm>
            <a:off x="609600" y="990600"/>
            <a:ext cx="10668000" cy="4114800"/>
          </a:xfrm>
        </p:spPr>
        <p:txBody>
          <a:bodyPr>
            <a:normAutofit fontScale="92500"/>
          </a:bodyPr>
          <a:lstStyle/>
          <a:p>
            <a:r>
              <a:rPr lang="en-US" sz="2400" dirty="0">
                <a:latin typeface="Comic Sans MS" panose="030F0702030302020204" pitchFamily="66" charset="0"/>
              </a:rPr>
              <a:t>Using the on-premise server collection can be like buying clothes you’ll never wear: first, you thought you’d need it but it turned out to be unfitting. And now you don’t know what to do with it. Or, in case of rapid growth, you suddenly realize you need some extra storage and capacity right now, but you have to take extra time and effort to build and set up a new server infrastructure. This problem can be easily eliminated due to cloud services.</a:t>
            </a:r>
          </a:p>
          <a:p>
            <a:r>
              <a:rPr lang="en-US" sz="2400" dirty="0">
                <a:latin typeface="Comic Sans MS" panose="030F0702030302020204" pitchFamily="66" charset="0"/>
              </a:rPr>
              <a:t>Whenever you need flexibility in computer capacity and storage, moving to the cloud will be an ideal choice. On-demand cloud computing platforms providing their services on a pay-as-you-go basis allow their customers to use as many resources as needed at a particular moment. This is also a great benefit for small businesses that are planning to grow quickly or aren’t sure exactly how many resources they might need for their functioning.</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28600"/>
            <a:ext cx="5867400" cy="758824"/>
          </a:xfrm>
        </p:spPr>
        <p:txBody>
          <a:bodyPr/>
          <a:lstStyle/>
          <a:p>
            <a:r>
              <a:rPr lang="en-US" sz="4000" b="1" dirty="0">
                <a:solidFill>
                  <a:srgbClr val="FF0000"/>
                </a:solidFill>
                <a:latin typeface="Comic Sans MS" panose="030F0702030302020204" pitchFamily="66" charset="0"/>
                <a:ea typeface="+mn-ea"/>
                <a:cs typeface="+mn-cs"/>
              </a:rPr>
              <a:t>LESS TROUBLE</a:t>
            </a:r>
          </a:p>
        </p:txBody>
      </p:sp>
      <p:sp>
        <p:nvSpPr>
          <p:cNvPr id="3" name="Content Placeholder 2"/>
          <p:cNvSpPr>
            <a:spLocks noGrp="1"/>
          </p:cNvSpPr>
          <p:nvPr>
            <p:ph idx="1"/>
          </p:nvPr>
        </p:nvSpPr>
        <p:spPr>
          <a:xfrm>
            <a:off x="609600" y="1524000"/>
            <a:ext cx="10668000" cy="4114800"/>
          </a:xfrm>
        </p:spPr>
        <p:txBody>
          <a:bodyPr/>
          <a:lstStyle/>
          <a:p>
            <a:pPr algn="l"/>
            <a:r>
              <a:rPr lang="en-US" sz="2400" dirty="0">
                <a:latin typeface="Comic Sans MS" panose="030F0702030302020204" pitchFamily="66" charset="0"/>
              </a:rPr>
              <a:t>If you are using any in-house hardware that looks at least a bit more advanced than a regular laptop, you definitely need a team of IT professionals to handle all the possible issues arising from it.</a:t>
            </a:r>
          </a:p>
          <a:p>
            <a:pPr algn="l"/>
            <a:r>
              <a:rPr lang="en-US" sz="2400" dirty="0">
                <a:latin typeface="Comic Sans MS" panose="030F0702030302020204" pitchFamily="66" charset="0"/>
              </a:rPr>
              <a:t>Unlike using the physical servers, cloud computing, from the admin point of view, is fairly easy to manage and, the best part about it, cloud service providers take the responsibility for maintaining their systems, ensuring the proper levels of performance, security and control, as well as managing all the forthcoming updates and potential threats off-sight. Isn’t it amazing?</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685800"/>
            <a:ext cx="8458200" cy="758824"/>
          </a:xfrm>
        </p:spPr>
        <p:txBody>
          <a:bodyPr>
            <a:normAutofit fontScale="90000"/>
          </a:bodyPr>
          <a:lstStyle/>
          <a:p>
            <a:pPr marL="0" indent="0" algn="ctr">
              <a:buNone/>
            </a:pPr>
            <a:r>
              <a:rPr lang="en-US" sz="4000" b="1" dirty="0">
                <a:solidFill>
                  <a:srgbClr val="FF0000"/>
                </a:solidFill>
                <a:latin typeface="Comic Sans MS" panose="030F0702030302020204" pitchFamily="66" charset="0"/>
                <a:ea typeface="+mn-ea"/>
                <a:cs typeface="+mn-cs"/>
              </a:rPr>
              <a:t>REMOTE DATA BACKUP/DISASTER RECOVERY</a:t>
            </a:r>
          </a:p>
        </p:txBody>
      </p:sp>
      <p:sp>
        <p:nvSpPr>
          <p:cNvPr id="3" name="Content Placeholder 2"/>
          <p:cNvSpPr>
            <a:spLocks noGrp="1"/>
          </p:cNvSpPr>
          <p:nvPr>
            <p:ph idx="1"/>
          </p:nvPr>
        </p:nvSpPr>
        <p:spPr>
          <a:xfrm>
            <a:off x="609600" y="1524000"/>
            <a:ext cx="10668000" cy="4114800"/>
          </a:xfrm>
        </p:spPr>
        <p:txBody>
          <a:bodyPr>
            <a:normAutofit lnSpcReduction="10000"/>
          </a:bodyPr>
          <a:lstStyle/>
          <a:p>
            <a:pPr algn="l"/>
            <a:r>
              <a:rPr lang="en-US" sz="2400" dirty="0">
                <a:latin typeface="Comic Sans MS" panose="030F0702030302020204" pitchFamily="66" charset="0"/>
              </a:rPr>
              <a:t>Everybody knows how it feels when important information is lost due to possible malware, hardware crashes or deterioration, a simple user error or a lame power cut, and even a natural disaster. That’s what you may be expecting when using physical on-premise servers to store your own or your client’s data. Such troubles may cost you your company revenues, brand positioning, customer loyalty and trust.</a:t>
            </a:r>
          </a:p>
          <a:p>
            <a:pPr algn="l"/>
            <a:r>
              <a:rPr lang="en-US" sz="2400" dirty="0">
                <a:latin typeface="Comic Sans MS" panose="030F0702030302020204" pitchFamily="66" charset="0"/>
              </a:rPr>
              <a:t>With the cloud services, however, you can be pretty certain about your data backup and disaster retrieval opportunities. On the remote servers, the data is arranged and stored on multiple servers in the network. A reserve copy of your files is made instantly and transferred to a secondary, off-site location regularly by the provided settings or as soon as data updates take place.</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28600"/>
            <a:ext cx="5867400" cy="758824"/>
          </a:xfrm>
        </p:spPr>
        <p:txBody>
          <a:bodyPr/>
          <a:lstStyle/>
          <a:p>
            <a:r>
              <a:rPr lang="en-US" sz="4000" b="1" dirty="0">
                <a:solidFill>
                  <a:srgbClr val="FF0000"/>
                </a:solidFill>
                <a:latin typeface="Comic Sans MS" panose="030F0702030302020204" pitchFamily="66" charset="0"/>
                <a:ea typeface="+mn-ea"/>
                <a:cs typeface="+mn-cs"/>
              </a:rPr>
              <a:t>COST EFFICIENCY</a:t>
            </a:r>
          </a:p>
        </p:txBody>
      </p:sp>
      <p:sp>
        <p:nvSpPr>
          <p:cNvPr id="3" name="Content Placeholder 2"/>
          <p:cNvSpPr>
            <a:spLocks noGrp="1"/>
          </p:cNvSpPr>
          <p:nvPr>
            <p:ph idx="1"/>
          </p:nvPr>
        </p:nvSpPr>
        <p:spPr>
          <a:xfrm>
            <a:off x="609600" y="1524000"/>
            <a:ext cx="10668000" cy="4114800"/>
          </a:xfrm>
        </p:spPr>
        <p:txBody>
          <a:bodyPr/>
          <a:lstStyle/>
          <a:p>
            <a:pPr algn="l"/>
            <a:r>
              <a:rPr lang="en-US" sz="2400" dirty="0">
                <a:latin typeface="Comic Sans MS" panose="030F0702030302020204" pitchFamily="66" charset="0"/>
              </a:rPr>
              <a:t>Compared to having your own physical servers, using cloud services might seem more expensive. Although having taken into account everything said before, the benefits of cloud computing significantly outweigh the costs. In addition, moving to the cloud helps companies to avoid some extra expenses like capital investment in hardware, IT staff salary, rent for a bigger office with a server room, and even electricity bills (yes, physical servers and air conditioners for them are pretty power-hungry).</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9448800" cy="758824"/>
          </a:xfrm>
        </p:spPr>
        <p:txBody>
          <a:bodyPr/>
          <a:lstStyle/>
          <a:p>
            <a:r>
              <a:rPr lang="en-US" sz="4000" b="1" dirty="0">
                <a:solidFill>
                  <a:srgbClr val="FF0000"/>
                </a:solidFill>
                <a:latin typeface="Comic Sans MS" panose="030F0702030302020204" pitchFamily="66" charset="0"/>
                <a:ea typeface="+mn-ea"/>
                <a:cs typeface="+mn-cs"/>
              </a:rPr>
              <a:t>Disadvantages of Cloud Computing</a:t>
            </a:r>
          </a:p>
        </p:txBody>
      </p:sp>
      <p:sp>
        <p:nvSpPr>
          <p:cNvPr id="3" name="Content Placeholder 2"/>
          <p:cNvSpPr>
            <a:spLocks noGrp="1"/>
          </p:cNvSpPr>
          <p:nvPr>
            <p:ph idx="1"/>
          </p:nvPr>
        </p:nvSpPr>
        <p:spPr>
          <a:xfrm>
            <a:off x="609600" y="1143000"/>
            <a:ext cx="10668000" cy="4114800"/>
          </a:xfrm>
        </p:spPr>
        <p:txBody>
          <a:bodyPr>
            <a:normAutofit fontScale="92500" lnSpcReduction="10000"/>
          </a:bodyPr>
          <a:lstStyle/>
          <a:p>
            <a:pPr marL="0" indent="0" algn="just">
              <a:buNone/>
            </a:pPr>
            <a:r>
              <a:rPr lang="en-US" sz="2400" dirty="0">
                <a:latin typeface="Comic Sans MS" panose="030F0702030302020204" pitchFamily="66" charset="0"/>
              </a:rPr>
              <a:t>A list of the disadvantage of cloud computing is given below -</a:t>
            </a:r>
          </a:p>
          <a:p>
            <a:pPr marL="0" indent="0" algn="just">
              <a:buNone/>
            </a:pPr>
            <a:r>
              <a:rPr lang="en-US" sz="2400" dirty="0">
                <a:latin typeface="Comic Sans MS" panose="030F0702030302020204" pitchFamily="66" charset="0"/>
              </a:rPr>
              <a:t>1) </a:t>
            </a:r>
            <a:r>
              <a:rPr lang="en-US" sz="2400" b="1" dirty="0">
                <a:latin typeface="Comic Sans MS" panose="030F0702030302020204" pitchFamily="66" charset="0"/>
              </a:rPr>
              <a:t>Internet Connectivity</a:t>
            </a:r>
          </a:p>
          <a:p>
            <a:pPr algn="just"/>
            <a:r>
              <a:rPr lang="en-US" sz="2400" dirty="0">
                <a:latin typeface="Comic Sans MS" panose="030F0702030302020204" pitchFamily="66" charset="0"/>
              </a:rPr>
              <a:t>As you know, in cloud computing, every data (image, audio, video, etc.) is stored on the cloud, and we access these data through the cloud by using the internet connection. If you do not have good internet connectivity, you cannot access these data. However, we have no any other way to access data from the cloud.</a:t>
            </a:r>
          </a:p>
          <a:p>
            <a:pPr marL="0" indent="0" algn="just">
              <a:buNone/>
            </a:pPr>
            <a:r>
              <a:rPr lang="en-US" sz="2400" b="1" dirty="0">
                <a:latin typeface="Comic Sans MS" panose="030F0702030302020204" pitchFamily="66" charset="0"/>
              </a:rPr>
              <a:t>2) Vendor lock-in</a:t>
            </a:r>
          </a:p>
          <a:p>
            <a:pPr algn="just"/>
            <a:r>
              <a:rPr lang="en-US" sz="2400" dirty="0">
                <a:latin typeface="Comic Sans MS" panose="030F0702030302020204" pitchFamily="66" charset="0"/>
              </a:rPr>
              <a:t>Vendor lock-in is the biggest disadvantage of cloud computing. Organizations may face problems when transferring their services from one vendor to another. As different vendors provide different platforms, that can cause difficulty moving from one cloud to another.</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9448800" cy="758824"/>
          </a:xfrm>
        </p:spPr>
        <p:txBody>
          <a:bodyPr/>
          <a:lstStyle/>
          <a:p>
            <a:r>
              <a:rPr lang="en-US" sz="4000" b="1" dirty="0">
                <a:solidFill>
                  <a:srgbClr val="FF0000"/>
                </a:solidFill>
                <a:latin typeface="Comic Sans MS" panose="030F0702030302020204" pitchFamily="66" charset="0"/>
                <a:ea typeface="+mn-ea"/>
                <a:cs typeface="+mn-cs"/>
              </a:rPr>
              <a:t>Disadvantages of Cloud Computing</a:t>
            </a:r>
          </a:p>
        </p:txBody>
      </p:sp>
      <p:sp>
        <p:nvSpPr>
          <p:cNvPr id="3" name="Content Placeholder 2"/>
          <p:cNvSpPr>
            <a:spLocks noGrp="1"/>
          </p:cNvSpPr>
          <p:nvPr>
            <p:ph idx="1"/>
          </p:nvPr>
        </p:nvSpPr>
        <p:spPr>
          <a:xfrm>
            <a:off x="609600" y="1295400"/>
            <a:ext cx="10668000" cy="4574540"/>
          </a:xfrm>
        </p:spPr>
        <p:txBody>
          <a:bodyPr>
            <a:normAutofit fontScale="90000" lnSpcReduction="10000"/>
          </a:bodyPr>
          <a:lstStyle/>
          <a:p>
            <a:pPr marL="0" indent="0" algn="just">
              <a:buNone/>
            </a:pPr>
            <a:r>
              <a:rPr lang="en-US" sz="2400" b="1" dirty="0">
                <a:latin typeface="Comic Sans MS" panose="030F0702030302020204" pitchFamily="66" charset="0"/>
              </a:rPr>
              <a:t>3) Limited Control</a:t>
            </a:r>
          </a:p>
          <a:p>
            <a:pPr algn="just"/>
            <a:r>
              <a:rPr lang="en-US" sz="2400" dirty="0">
                <a:latin typeface="Comic Sans MS" panose="030F0702030302020204" pitchFamily="66" charset="0"/>
              </a:rPr>
              <a:t>As we know, cloud infrastructure is completely owned, managed, and monitored by the service provider, so the cloud users have less control over the function and execution of services within a cloud infrastructure.</a:t>
            </a:r>
          </a:p>
          <a:p>
            <a:pPr marL="0" indent="0" algn="just">
              <a:buNone/>
            </a:pPr>
            <a:endParaRPr lang="en-US" sz="2400" b="1" dirty="0">
              <a:latin typeface="Comic Sans MS" panose="030F0702030302020204" pitchFamily="66" charset="0"/>
            </a:endParaRPr>
          </a:p>
          <a:p>
            <a:pPr marL="0" indent="0" algn="just">
              <a:buNone/>
            </a:pPr>
            <a:endParaRPr lang="en-US" sz="2400" b="1" dirty="0">
              <a:latin typeface="Comic Sans MS" panose="030F0702030302020204" pitchFamily="66" charset="0"/>
            </a:endParaRPr>
          </a:p>
          <a:p>
            <a:pPr marL="0" indent="0" algn="just">
              <a:buNone/>
            </a:pPr>
            <a:r>
              <a:rPr lang="en-US" sz="2400" b="1" dirty="0">
                <a:latin typeface="Comic Sans MS" panose="030F0702030302020204" pitchFamily="66" charset="0"/>
              </a:rPr>
              <a:t>4) Security</a:t>
            </a:r>
          </a:p>
          <a:p>
            <a:pPr algn="just"/>
            <a:r>
              <a:rPr lang="en-US" sz="2400" dirty="0">
                <a:latin typeface="Comic Sans MS" panose="030F0702030302020204" pitchFamily="66" charset="0"/>
              </a:rPr>
              <a:t>Although cloud service providers implement the best security standards to store important information. But, before adopting cloud technology, you should be aware that you will be sending all your organization's sensitive information to a third party, i.e., a cloud computing service provider. While sending the data on the cloud, there may be a chance that your organization's information is hacked by Hackers.</a:t>
            </a:r>
          </a:p>
          <a:p>
            <a:pPr algn="l"/>
            <a:endParaRPr lang="en-US" sz="2400" dirty="0">
              <a:latin typeface="Comic Sans MS" panose="030F0702030302020204" pitchFamily="66" charset="0"/>
            </a:endParaRP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429000" y="304800"/>
            <a:ext cx="9677400" cy="838200"/>
          </a:xfrm>
        </p:spPr>
        <p:txBody>
          <a:bodyPr>
            <a:normAutofit fontScale="90000"/>
          </a:bodyPr>
          <a:lstStyle/>
          <a:p>
            <a:r>
              <a:rPr lang="en-US" sz="4000" b="1" dirty="0">
                <a:solidFill>
                  <a:srgbClr val="FF0000"/>
                </a:solidFill>
                <a:latin typeface="Comic Sans MS" panose="030F0702030302020204" pitchFamily="66" charset="0"/>
                <a:ea typeface="+mn-ea"/>
                <a:cs typeface="+mn-cs"/>
              </a:rPr>
              <a:t>CLOUD COMPUTING</a:t>
            </a:r>
            <a:br>
              <a:rPr lang="en-US" b="1" i="0" cap="all" dirty="0">
                <a:solidFill>
                  <a:srgbClr val="000000"/>
                </a:solidFill>
                <a:effectLst/>
                <a:latin typeface="Lato" panose="020F0502020204030203" pitchFamily="34" charset="0"/>
              </a:rPr>
            </a:br>
            <a:endParaRPr lang="en-US" dirty="0"/>
          </a:p>
        </p:txBody>
      </p:sp>
      <p:pic>
        <p:nvPicPr>
          <p:cNvPr id="5" name="Content Placeholder 4" descr="Diagram&#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086296"/>
            <a:ext cx="8645525" cy="576368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lowchart: Document 103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85E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en-US" sz="3200" b="1" kern="1200">
                <a:solidFill>
                  <a:srgbClr val="FFFFFF"/>
                </a:solidFill>
                <a:latin typeface="+mj-lt"/>
                <a:ea typeface="+mj-ea"/>
                <a:cs typeface="+mj-cs"/>
              </a:rPr>
              <a:t>What is The Cloud Computing?</a:t>
            </a:r>
          </a:p>
        </p:txBody>
      </p:sp>
      <p:pic>
        <p:nvPicPr>
          <p:cNvPr id="1026" name="Picture 2" descr="Know about Cloud Computing Architecture - Knoldus Blog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737305"/>
            <a:ext cx="7347537" cy="53843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Title 1"/>
          <p:cNvSpPr>
            <a:spLocks noGrp="1"/>
          </p:cNvSpPr>
          <p:nvPr>
            <p:ph type="title"/>
          </p:nvPr>
        </p:nvSpPr>
        <p:spPr>
          <a:xfrm>
            <a:off x="572493" y="238539"/>
            <a:ext cx="11018520" cy="1434415"/>
          </a:xfrm>
        </p:spPr>
        <p:txBody>
          <a:bodyPr anchor="b">
            <a:normAutofit/>
          </a:bodyPr>
          <a:lstStyle/>
          <a:p>
            <a:r>
              <a:rPr lang="en-GB" altLang="en-US" sz="5400" b="1">
                <a:latin typeface="Comic Sans MS" panose="030F0702030302020204" pitchFamily="66" charset="0"/>
                <a:ea typeface="+mn-ea"/>
                <a:cs typeface="+mn-cs"/>
              </a:rPr>
              <a:t>What is Cloud Computing?</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Content Placeholder 2"/>
          <p:cNvSpPr>
            <a:spLocks noGrp="1"/>
          </p:cNvSpPr>
          <p:nvPr>
            <p:ph idx="1"/>
          </p:nvPr>
        </p:nvSpPr>
        <p:spPr>
          <a:xfrm>
            <a:off x="572492" y="2071316"/>
            <a:ext cx="8647707" cy="4119172"/>
          </a:xfrm>
        </p:spPr>
        <p:txBody>
          <a:bodyPr anchor="t">
            <a:normAutofit/>
          </a:bodyPr>
          <a:lstStyle/>
          <a:p>
            <a:pPr marL="0" indent="0">
              <a:buNone/>
            </a:pPr>
            <a:r>
              <a:rPr lang="en-US" sz="2200" b="1" dirty="0">
                <a:latin typeface="Comic Sans MS" panose="030F0702030302020204" pitchFamily="66" charset="0"/>
              </a:rPr>
              <a:t>What is Cloud Computing</a:t>
            </a:r>
          </a:p>
          <a:p>
            <a:r>
              <a:rPr lang="en-US" sz="2200" b="1" dirty="0">
                <a:latin typeface="Comic Sans MS" panose="030F0702030302020204" pitchFamily="66" charset="0"/>
              </a:rPr>
              <a:t>Cloud Computing </a:t>
            </a:r>
            <a:r>
              <a:rPr lang="en-US" sz="2200" dirty="0">
                <a:latin typeface="Comic Sans MS" panose="030F0702030302020204" pitchFamily="66" charset="0"/>
                <a:cs typeface="AdvertisingExtraBold" pitchFamily="2" charset="-78"/>
              </a:rPr>
              <a:t>is a general term used to describe a new class of network-based computing that takes place over the Internet, It is a technology that uses remote servers on the internet to store, manage, and access data online rather than local drives. The data can be anything such as files, images, documents, audio, video, and more.</a:t>
            </a:r>
          </a:p>
          <a:p>
            <a:r>
              <a:rPr lang="en-US" sz="2200" dirty="0">
                <a:latin typeface="Comic Sans MS" panose="030F0702030302020204" pitchFamily="66" charset="0"/>
                <a:cs typeface="AdvertisingExtraBold" pitchFamily="2" charset="-78"/>
              </a:rPr>
              <a:t>Or Cloud computing is using internet-connected remote computers to store, manage, and access your data and run programs, instead of using your own device. These remote computers (called "servers") can handle many types of data including files, images, documents, audio, and video.</a:t>
            </a:r>
          </a:p>
          <a:p>
            <a:pPr marL="0" indent="0">
              <a:buNone/>
            </a:pPr>
            <a:endParaRPr lang="en-US" sz="2200" dirty="0">
              <a:latin typeface="Comic Sans MS" panose="030F0702030302020204" pitchFamily="66" charset="0"/>
            </a:endParaRPr>
          </a:p>
        </p:txBody>
      </p:sp>
      <p:pic>
        <p:nvPicPr>
          <p:cNvPr id="2" name="Shape 201" descr="Fotolia_66787534_Subscription_Monthly_M.jpg"/>
          <p:cNvPicPr preferRelativeResize="0"/>
          <p:nvPr/>
        </p:nvPicPr>
        <p:blipFill rotWithShape="1">
          <a:blip r:embed="rId2"/>
          <a:srcRect l="10755" r="17090"/>
          <a:stretch/>
        </p:blipFill>
        <p:spPr>
          <a:xfrm>
            <a:off x="9220200" y="2237463"/>
            <a:ext cx="2472722" cy="3066288"/>
          </a:xfrm>
          <a:prstGeom prst="rect">
            <a:avLst/>
          </a:prstGeom>
          <a:noFill/>
        </p:spPr>
      </p:pic>
      <p:sp>
        <p:nvSpPr>
          <p:cNvPr id="6148" name="Slide Number Placeholder 7"/>
          <p:cNvSpPr>
            <a:spLocks noGrp="1"/>
          </p:cNvSpPr>
          <p:nvPr>
            <p:ph type="sldNum" sz="quarter" idx="12"/>
          </p:nvPr>
        </p:nvSpPr>
        <p:spPr bwMode="auto">
          <a:xfrm>
            <a:off x="8610600" y="6356350"/>
            <a:ext cx="2743200" cy="365125"/>
          </a:xfrm>
        </p:spPr>
        <p:txBody>
          <a:bodyPr>
            <a:normAutofit/>
          </a:bodyPr>
          <a:lstStyle>
            <a:lvl1pPr eaLnBrk="0" hangingPunct="0">
              <a:defRPr sz="2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spcAft>
                <a:spcPts val="600"/>
              </a:spcAft>
            </a:pPr>
            <a:fld id="{832847D9-0B11-472B-AD09-B0A6FBEFE460}" type="slidenum">
              <a:rPr lang="en-GB" altLang="en-US" sz="1900" smtClean="0"/>
              <a:pPr eaLnBrk="1" hangingPunct="1">
                <a:lnSpc>
                  <a:spcPct val="90000"/>
                </a:lnSpc>
                <a:spcAft>
                  <a:spcPts val="600"/>
                </a:spcAft>
              </a:pPr>
              <a:t>6</a:t>
            </a:fld>
            <a:endParaRPr lang="en-GB" altLang="en-US"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b="1">
                <a:latin typeface="Comic Sans MS" panose="030F0702030302020204" pitchFamily="66" charset="0"/>
                <a:ea typeface="+mn-ea"/>
                <a:cs typeface="+mn-cs"/>
              </a:rPr>
              <a:t>Cloud computing history </a:t>
            </a:r>
          </a:p>
        </p:txBody>
      </p:sp>
      <p:sp>
        <p:nvSpPr>
          <p:cNvPr id="3" name="Content Placeholder 2"/>
          <p:cNvSpPr>
            <a:spLocks noGrp="1"/>
          </p:cNvSpPr>
          <p:nvPr>
            <p:ph idx="1"/>
          </p:nvPr>
        </p:nvSpPr>
        <p:spPr>
          <a:xfrm>
            <a:off x="761802" y="2743200"/>
            <a:ext cx="4646905" cy="3613149"/>
          </a:xfrm>
        </p:spPr>
        <p:txBody>
          <a:bodyPr anchor="ctr">
            <a:normAutofit/>
          </a:bodyPr>
          <a:lstStyle/>
          <a:p>
            <a:r>
              <a:rPr lang="en-US" sz="1700"/>
              <a:t>The cloud has become essential to our digital lives today, but this wasn't always the case. Just a decade ago, the vast array of cloud services we now take for granted simply didn't exist. Today, nearly everything we do online connects to cloud technology - from downloading apps to storing our photos and videos. When cloud services are unavailable, our frustration reveals just how dependent we've become on this technology. But how did cloud computing evolve from a novel concept to the backbone of our digital world? Let's explore the journey of how cloud technology developed into the critical infrastructure we rely on daily.</a:t>
            </a:r>
          </a:p>
        </p:txBody>
      </p:sp>
      <p:pic>
        <p:nvPicPr>
          <p:cNvPr id="13" name="Picture 12" descr="Cloud shaped hard drive with cables">
            <a:extLst>
              <a:ext uri="{FF2B5EF4-FFF2-40B4-BE49-F238E27FC236}">
                <a16:creationId xmlns:a16="http://schemas.microsoft.com/office/drawing/2014/main" id="{89301AE4-7BDA-CBAE-BF90-B2B6DB93C2A9}"/>
              </a:ext>
            </a:extLst>
          </p:cNvPr>
          <p:cNvPicPr>
            <a:picLocks noChangeAspect="1"/>
          </p:cNvPicPr>
          <p:nvPr/>
        </p:nvPicPr>
        <p:blipFill>
          <a:blip r:embed="rId2"/>
          <a:srcRect l="18252" r="30803" b="1"/>
          <a:stretch/>
        </p:blipFill>
        <p:spPr>
          <a:xfrm>
            <a:off x="6096000" y="1"/>
            <a:ext cx="6102825"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3200" y="381000"/>
            <a:ext cx="7012516" cy="682625"/>
          </a:xfrm>
        </p:spPr>
        <p:txBody>
          <a:bodyPr/>
          <a:lstStyle/>
          <a:p>
            <a:r>
              <a:rPr lang="en-US" sz="4000" b="1" dirty="0">
                <a:solidFill>
                  <a:srgbClr val="FF0000"/>
                </a:solidFill>
                <a:latin typeface="Comic Sans MS" panose="030F0702030302020204" pitchFamily="66" charset="0"/>
                <a:ea typeface="+mn-ea"/>
                <a:cs typeface="+mn-cs"/>
              </a:rPr>
              <a:t>Cloud computing history </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16" r="1223"/>
          <a:stretch>
            <a:fillRect/>
          </a:stretch>
        </p:blipFill>
        <p:spPr bwMode="auto">
          <a:xfrm>
            <a:off x="153458" y="719854"/>
            <a:ext cx="12192000" cy="5029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724400" y="6400800"/>
            <a:ext cx="6094428" cy="369332"/>
          </a:xfrm>
          <a:prstGeom prst="rect">
            <a:avLst/>
          </a:prstGeom>
          <a:noFill/>
        </p:spPr>
        <p:txBody>
          <a:bodyPr wrap="square">
            <a:spAutoFit/>
          </a:bodyPr>
          <a:lstStyle/>
          <a:p>
            <a:r>
              <a:rPr lang="en-US" b="0" i="0" dirty="0">
                <a:solidFill>
                  <a:srgbClr val="999999"/>
                </a:solidFill>
                <a:effectLst/>
                <a:latin typeface="DINNext"/>
              </a:rPr>
              <a:t>Cloud timeline 1960-2005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3200" y="381000"/>
            <a:ext cx="7012516" cy="682625"/>
          </a:xfrm>
        </p:spPr>
        <p:txBody>
          <a:bodyPr/>
          <a:lstStyle/>
          <a:p>
            <a:r>
              <a:rPr lang="en-US" sz="4000" b="1" dirty="0">
                <a:solidFill>
                  <a:srgbClr val="FF0000"/>
                </a:solidFill>
                <a:latin typeface="Comic Sans MS" panose="030F0702030302020204" pitchFamily="66" charset="0"/>
                <a:ea typeface="+mn-ea"/>
                <a:cs typeface="+mn-cs"/>
              </a:rPr>
              <a:t>Cloud computing history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3524"/>
            <a:ext cx="12192000" cy="4638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733800" y="6248400"/>
            <a:ext cx="6096000" cy="369332"/>
          </a:xfrm>
          <a:prstGeom prst="rect">
            <a:avLst/>
          </a:prstGeom>
          <a:noFill/>
        </p:spPr>
        <p:txBody>
          <a:bodyPr wrap="square">
            <a:spAutoFit/>
          </a:bodyPr>
          <a:lstStyle/>
          <a:p>
            <a:r>
              <a:rPr lang="en-US" b="0" i="0" dirty="0">
                <a:solidFill>
                  <a:srgbClr val="999999"/>
                </a:solidFill>
                <a:effectLst/>
                <a:latin typeface="DINNext"/>
              </a:rPr>
              <a:t>Cloud timeline 2005-2022 </a:t>
            </a:r>
            <a:endParaRPr lang="en-US" dirty="0"/>
          </a:p>
        </p:txBody>
      </p:sp>
      <p:sp>
        <p:nvSpPr>
          <p:cNvPr id="4" name="object 4"/>
          <p:cNvSpPr txBox="1"/>
          <p:nvPr/>
        </p:nvSpPr>
        <p:spPr>
          <a:xfrm>
            <a:off x="76200" y="6629400"/>
            <a:ext cx="1560068" cy="156068"/>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panose="020F0502020204030204"/>
                <a:ea typeface="+mn-ea"/>
                <a:cs typeface="Calibri" panose="020F0502020204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5" dirty="0">
                <a:solidFill>
                  <a:schemeClr val="bg1">
                    <a:lumMod val="50000"/>
                  </a:schemeClr>
                </a:solidFill>
              </a:rPr>
              <a:t>D</a:t>
            </a:r>
            <a:r>
              <a:rPr lang="en-US" spc="-120" dirty="0">
                <a:solidFill>
                  <a:schemeClr val="bg1">
                    <a:lumMod val="50000"/>
                  </a:schemeClr>
                </a:solidFill>
              </a:rPr>
              <a:t>r</a:t>
            </a:r>
            <a:r>
              <a:rPr lang="en-US" dirty="0">
                <a:solidFill>
                  <a:schemeClr val="bg1">
                    <a:lumMod val="50000"/>
                  </a:schemeClr>
                </a:solidFill>
              </a:rPr>
              <a:t>.</a:t>
            </a:r>
            <a:r>
              <a:rPr lang="en-US" spc="-15" dirty="0">
                <a:solidFill>
                  <a:schemeClr val="bg1">
                    <a:lumMod val="50000"/>
                  </a:schemeClr>
                </a:solidFill>
              </a:rPr>
              <a:t> </a:t>
            </a:r>
            <a:r>
              <a:rPr lang="en-US" dirty="0">
                <a:solidFill>
                  <a:schemeClr val="bg1">
                    <a:lumMod val="50000"/>
                  </a:schemeClr>
                </a:solidFill>
              </a:rPr>
              <a:t>Mohammad</a:t>
            </a:r>
            <a:r>
              <a:rPr lang="en-US" spc="5" dirty="0">
                <a:solidFill>
                  <a:schemeClr val="bg1">
                    <a:lumMod val="50000"/>
                  </a:schemeClr>
                </a:solidFill>
              </a:rPr>
              <a:t> </a:t>
            </a:r>
            <a:r>
              <a:rPr lang="en-US" dirty="0">
                <a:solidFill>
                  <a:schemeClr val="bg1">
                    <a:lumMod val="50000"/>
                  </a:schemeClr>
                </a:solidFill>
              </a:rPr>
              <a:t>Aladwan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89</TotalTime>
  <Words>3052</Words>
  <Application>Microsoft Office PowerPoint</Application>
  <PresentationFormat>Widescreen</PresentationFormat>
  <Paragraphs>288</Paragraphs>
  <Slides>49</Slides>
  <Notes>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MS Gothic</vt:lpstr>
      <vt:lpstr>MS PGothic</vt:lpstr>
      <vt:lpstr>Arial</vt:lpstr>
      <vt:lpstr>Calibri</vt:lpstr>
      <vt:lpstr>Calibri Light</vt:lpstr>
      <vt:lpstr>Comic Sans MS</vt:lpstr>
      <vt:lpstr>DINNext</vt:lpstr>
      <vt:lpstr>inter-regular</vt:lpstr>
      <vt:lpstr>Lato</vt:lpstr>
      <vt:lpstr>Times New Roman</vt:lpstr>
      <vt:lpstr>Wingdings</vt:lpstr>
      <vt:lpstr>Wingdings 2</vt:lpstr>
      <vt:lpstr>Office Theme</vt:lpstr>
      <vt:lpstr>PowerPoint Presentation</vt:lpstr>
      <vt:lpstr>Principle of  Cloud Computing</vt:lpstr>
      <vt:lpstr>Outline</vt:lpstr>
      <vt:lpstr>PowerPoint Presentation</vt:lpstr>
      <vt:lpstr>What is The Cloud Computing?</vt:lpstr>
      <vt:lpstr>What is Cloud Computing?</vt:lpstr>
      <vt:lpstr>Cloud computing history </vt:lpstr>
      <vt:lpstr>Cloud computing history </vt:lpstr>
      <vt:lpstr>Cloud computing history </vt:lpstr>
      <vt:lpstr>Cloud computing architecture</vt:lpstr>
      <vt:lpstr>Cloud computing architecture</vt:lpstr>
      <vt:lpstr>Cloud Computing Architecture</vt:lpstr>
      <vt:lpstr>Components of Cloud Computing Architecture</vt:lpstr>
      <vt:lpstr>Cloud Computing Operations</vt:lpstr>
      <vt:lpstr>What It cloud computing Provides </vt:lpstr>
      <vt:lpstr>Service Level Agreement</vt:lpstr>
      <vt:lpstr>Some Commercial Cloud Provider</vt:lpstr>
      <vt:lpstr>Essential Characteristics</vt:lpstr>
      <vt:lpstr>Essential Characteristics</vt:lpstr>
      <vt:lpstr>Where Is My Data?</vt:lpstr>
      <vt:lpstr>PowerPoint Presentation</vt:lpstr>
      <vt:lpstr>Service Models</vt:lpstr>
      <vt:lpstr>PowerPoint Presentation</vt:lpstr>
      <vt:lpstr>Service Models Software-as-a-Service (SaaS) </vt:lpstr>
      <vt:lpstr>Service Models Platform-as-a-Service (PaaS)</vt:lpstr>
      <vt:lpstr>PowerPoint Presentation</vt:lpstr>
      <vt:lpstr>Cloud Service Models</vt:lpstr>
      <vt:lpstr>Deployment Model</vt:lpstr>
      <vt:lpstr>Public Cloud</vt:lpstr>
      <vt:lpstr>Private Cloud</vt:lpstr>
      <vt:lpstr>Public vs. Private</vt:lpstr>
      <vt:lpstr>Community Cloud</vt:lpstr>
      <vt:lpstr>Hybrid Cloud</vt:lpstr>
      <vt:lpstr>Cloud Ecosystem</vt:lpstr>
      <vt:lpstr>Other Deployment models</vt:lpstr>
      <vt:lpstr>Cloud Taxonomy</vt:lpstr>
      <vt:lpstr>Virtualization</vt:lpstr>
      <vt:lpstr>Virtual Machines</vt:lpstr>
      <vt:lpstr>Virtualization in General</vt:lpstr>
      <vt:lpstr>THE ADVANTAGES OF CLOUD COMPUTING </vt:lpstr>
      <vt:lpstr>DATA SECURITY</vt:lpstr>
      <vt:lpstr>MOBILITY AND AVAILABILITY</vt:lpstr>
      <vt:lpstr>SCALABILITY</vt:lpstr>
      <vt:lpstr>LESS TROUBLE</vt:lpstr>
      <vt:lpstr>REMOTE DATA BACKUP/DISASTER RECOVERY</vt:lpstr>
      <vt:lpstr>COST EFFICIENCY</vt:lpstr>
      <vt:lpstr>Disadvantages of Cloud Computing</vt:lpstr>
      <vt:lpstr>Disadvantages of Cloud Computing</vt:lpstr>
      <vt:lpstr>CLOUD COMPUTING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Wadi.Alwadi</dc:creator>
  <cp:lastModifiedBy>mohammed  Musaed</cp:lastModifiedBy>
  <cp:revision>98</cp:revision>
  <dcterms:created xsi:type="dcterms:W3CDTF">2022-10-05T13:32:00Z</dcterms:created>
  <dcterms:modified xsi:type="dcterms:W3CDTF">2025-03-13T11:36:51Z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2022-03-08T06:00:00Z</vt:filetime>
  </property>
  <property fmtid="{D5CDD505-2E9C-101B-9397-08002B2CF9AE}" pid="3" name="Creator">
    <vt:lpwstr>Microsoft® PowerPoint® for Microsoft 365</vt:lpwstr>
  </property>
  <property fmtid="{D5CDD505-2E9C-101B-9397-08002B2CF9AE}" pid="4" name="LastSaved">
    <vt:filetime>2022-10-05T06:00:00Z</vt:filetime>
  </property>
  <property fmtid="{D5CDD505-2E9C-101B-9397-08002B2CF9AE}" pid="5" name="ICV">
    <vt:lpwstr>47BAF17492204FEFBCA73424E6FCF1B1_12</vt:lpwstr>
  </property>
  <property fmtid="{D5CDD505-2E9C-101B-9397-08002B2CF9AE}" pid="6" name="KSOProductBuildVer">
    <vt:lpwstr>1033-12.2.0.13306</vt:lpwstr>
  </property>
</Properties>
</file>